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53"/>
  </p:notesMasterIdLst>
  <p:sldIdLst>
    <p:sldId id="274" r:id="rId2"/>
    <p:sldId id="273" r:id="rId3"/>
    <p:sldId id="275" r:id="rId4"/>
    <p:sldId id="276" r:id="rId5"/>
    <p:sldId id="277" r:id="rId6"/>
    <p:sldId id="291" r:id="rId7"/>
    <p:sldId id="279" r:id="rId8"/>
    <p:sldId id="292" r:id="rId9"/>
    <p:sldId id="304" r:id="rId10"/>
    <p:sldId id="303" r:id="rId11"/>
    <p:sldId id="305" r:id="rId12"/>
    <p:sldId id="306" r:id="rId13"/>
    <p:sldId id="280" r:id="rId14"/>
    <p:sldId id="293" r:id="rId15"/>
    <p:sldId id="308" r:id="rId16"/>
    <p:sldId id="309" r:id="rId17"/>
    <p:sldId id="315" r:id="rId18"/>
    <p:sldId id="310" r:id="rId19"/>
    <p:sldId id="311" r:id="rId20"/>
    <p:sldId id="312" r:id="rId21"/>
    <p:sldId id="307" r:id="rId22"/>
    <p:sldId id="281" r:id="rId23"/>
    <p:sldId id="283" r:id="rId24"/>
    <p:sldId id="284" r:id="rId25"/>
    <p:sldId id="285" r:id="rId26"/>
    <p:sldId id="282" r:id="rId27"/>
    <p:sldId id="286" r:id="rId28"/>
    <p:sldId id="316" r:id="rId29"/>
    <p:sldId id="319" r:id="rId30"/>
    <p:sldId id="321" r:id="rId31"/>
    <p:sldId id="335" r:id="rId32"/>
    <p:sldId id="294" r:id="rId33"/>
    <p:sldId id="317" r:id="rId34"/>
    <p:sldId id="295" r:id="rId35"/>
    <p:sldId id="318" r:id="rId36"/>
    <p:sldId id="289" r:id="rId37"/>
    <p:sldId id="322" r:id="rId38"/>
    <p:sldId id="320" r:id="rId39"/>
    <p:sldId id="323" r:id="rId40"/>
    <p:sldId id="301" r:id="rId41"/>
    <p:sldId id="325" r:id="rId42"/>
    <p:sldId id="326" r:id="rId43"/>
    <p:sldId id="327" r:id="rId44"/>
    <p:sldId id="328" r:id="rId45"/>
    <p:sldId id="324" r:id="rId46"/>
    <p:sldId id="331" r:id="rId47"/>
    <p:sldId id="332" r:id="rId48"/>
    <p:sldId id="333" r:id="rId49"/>
    <p:sldId id="334" r:id="rId50"/>
    <p:sldId id="336" r:id="rId51"/>
    <p:sldId id="329" r:id="rId5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375"/>
  </p:normalViewPr>
  <p:slideViewPr>
    <p:cSldViewPr snapToGrid="0" snapToObjects="1">
      <p:cViewPr varScale="1">
        <p:scale>
          <a:sx n="76" d="100"/>
          <a:sy n="76" d="100"/>
        </p:scale>
        <p:origin x="21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ADF1B0-0C4B-7245-83FE-59203ED52994}" type="datetimeFigureOut">
              <a:rPr kumimoji="1" lang="zh-CN" altLang="en-US" smtClean="0"/>
              <a:t>2017/10/18</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4F09D1-8759-4445-A9C6-1F9F7ED1141D}" type="slidenum">
              <a:rPr kumimoji="1" lang="zh-CN" altLang="en-US" smtClean="0"/>
              <a:t>‹#›</a:t>
            </a:fld>
            <a:endParaRPr kumimoji="1" lang="zh-CN" altLang="en-US"/>
          </a:p>
        </p:txBody>
      </p:sp>
    </p:spTree>
    <p:extLst>
      <p:ext uri="{BB962C8B-B14F-4D97-AF65-F5344CB8AC3E}">
        <p14:creationId xmlns:p14="http://schemas.microsoft.com/office/powerpoint/2010/main" val="1894717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r>
              <a:rPr lang="zh-CN" altLang="en-US" dirty="0" smtClean="0"/>
              <a:t>从三个自信到四个自信</a:t>
            </a:r>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a:t>
            </a:fld>
            <a:endParaRPr lang="zh-CN" altLang="en-US"/>
          </a:p>
        </p:txBody>
      </p:sp>
    </p:spTree>
    <p:extLst>
      <p:ext uri="{BB962C8B-B14F-4D97-AF65-F5344CB8AC3E}">
        <p14:creationId xmlns:p14="http://schemas.microsoft.com/office/powerpoint/2010/main" val="17828803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10</a:t>
            </a:fld>
            <a:endParaRPr lang="zh-CN" altLang="en-US"/>
          </a:p>
        </p:txBody>
      </p:sp>
    </p:spTree>
    <p:extLst>
      <p:ext uri="{BB962C8B-B14F-4D97-AF65-F5344CB8AC3E}">
        <p14:creationId xmlns:p14="http://schemas.microsoft.com/office/powerpoint/2010/main" val="195283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11</a:t>
            </a:fld>
            <a:endParaRPr lang="zh-CN" altLang="en-US"/>
          </a:p>
        </p:txBody>
      </p:sp>
    </p:spTree>
    <p:extLst>
      <p:ext uri="{BB962C8B-B14F-4D97-AF65-F5344CB8AC3E}">
        <p14:creationId xmlns:p14="http://schemas.microsoft.com/office/powerpoint/2010/main" val="929283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12</a:t>
            </a:fld>
            <a:endParaRPr lang="zh-CN" altLang="en-US"/>
          </a:p>
        </p:txBody>
      </p:sp>
    </p:spTree>
    <p:extLst>
      <p:ext uri="{BB962C8B-B14F-4D97-AF65-F5344CB8AC3E}">
        <p14:creationId xmlns:p14="http://schemas.microsoft.com/office/powerpoint/2010/main" val="135520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13</a:t>
            </a:fld>
            <a:endParaRPr lang="zh-CN" altLang="en-US"/>
          </a:p>
        </p:txBody>
      </p:sp>
    </p:spTree>
    <p:extLst>
      <p:ext uri="{BB962C8B-B14F-4D97-AF65-F5344CB8AC3E}">
        <p14:creationId xmlns:p14="http://schemas.microsoft.com/office/powerpoint/2010/main" val="1932165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14</a:t>
            </a:fld>
            <a:endParaRPr lang="zh-CN" altLang="en-US"/>
          </a:p>
        </p:txBody>
      </p:sp>
    </p:spTree>
    <p:extLst>
      <p:ext uri="{BB962C8B-B14F-4D97-AF65-F5344CB8AC3E}">
        <p14:creationId xmlns:p14="http://schemas.microsoft.com/office/powerpoint/2010/main" val="385262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15</a:t>
            </a:fld>
            <a:endParaRPr lang="zh-CN" altLang="en-US"/>
          </a:p>
        </p:txBody>
      </p:sp>
    </p:spTree>
    <p:extLst>
      <p:ext uri="{BB962C8B-B14F-4D97-AF65-F5344CB8AC3E}">
        <p14:creationId xmlns:p14="http://schemas.microsoft.com/office/powerpoint/2010/main" val="1116664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16</a:t>
            </a:fld>
            <a:endParaRPr lang="zh-CN" altLang="en-US"/>
          </a:p>
        </p:txBody>
      </p:sp>
    </p:spTree>
    <p:extLst>
      <p:ext uri="{BB962C8B-B14F-4D97-AF65-F5344CB8AC3E}">
        <p14:creationId xmlns:p14="http://schemas.microsoft.com/office/powerpoint/2010/main" val="1111504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17</a:t>
            </a:fld>
            <a:endParaRPr lang="zh-CN" altLang="en-US"/>
          </a:p>
        </p:txBody>
      </p:sp>
    </p:spTree>
    <p:extLst>
      <p:ext uri="{BB962C8B-B14F-4D97-AF65-F5344CB8AC3E}">
        <p14:creationId xmlns:p14="http://schemas.microsoft.com/office/powerpoint/2010/main" val="2505924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18</a:t>
            </a:fld>
            <a:endParaRPr lang="zh-CN" altLang="en-US"/>
          </a:p>
        </p:txBody>
      </p:sp>
    </p:spTree>
    <p:extLst>
      <p:ext uri="{BB962C8B-B14F-4D97-AF65-F5344CB8AC3E}">
        <p14:creationId xmlns:p14="http://schemas.microsoft.com/office/powerpoint/2010/main" val="131074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19</a:t>
            </a:fld>
            <a:endParaRPr lang="zh-CN" altLang="en-US"/>
          </a:p>
        </p:txBody>
      </p:sp>
    </p:spTree>
    <p:extLst>
      <p:ext uri="{BB962C8B-B14F-4D97-AF65-F5344CB8AC3E}">
        <p14:creationId xmlns:p14="http://schemas.microsoft.com/office/powerpoint/2010/main" val="2113783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a:t>
            </a:fld>
            <a:endParaRPr lang="zh-CN" altLang="en-US"/>
          </a:p>
        </p:txBody>
      </p:sp>
    </p:spTree>
    <p:extLst>
      <p:ext uri="{BB962C8B-B14F-4D97-AF65-F5344CB8AC3E}">
        <p14:creationId xmlns:p14="http://schemas.microsoft.com/office/powerpoint/2010/main" val="14600975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20</a:t>
            </a:fld>
            <a:endParaRPr lang="zh-CN" altLang="en-US"/>
          </a:p>
        </p:txBody>
      </p:sp>
    </p:spTree>
    <p:extLst>
      <p:ext uri="{BB962C8B-B14F-4D97-AF65-F5344CB8AC3E}">
        <p14:creationId xmlns:p14="http://schemas.microsoft.com/office/powerpoint/2010/main" val="15292176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21</a:t>
            </a:fld>
            <a:endParaRPr lang="zh-CN" altLang="en-US"/>
          </a:p>
        </p:txBody>
      </p:sp>
    </p:spTree>
    <p:extLst>
      <p:ext uri="{BB962C8B-B14F-4D97-AF65-F5344CB8AC3E}">
        <p14:creationId xmlns:p14="http://schemas.microsoft.com/office/powerpoint/2010/main" val="8486345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22</a:t>
            </a:fld>
            <a:endParaRPr lang="zh-CN" altLang="en-US"/>
          </a:p>
        </p:txBody>
      </p:sp>
    </p:spTree>
    <p:extLst>
      <p:ext uri="{BB962C8B-B14F-4D97-AF65-F5344CB8AC3E}">
        <p14:creationId xmlns:p14="http://schemas.microsoft.com/office/powerpoint/2010/main" val="615723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23</a:t>
            </a:fld>
            <a:endParaRPr lang="zh-CN" altLang="en-US"/>
          </a:p>
        </p:txBody>
      </p:sp>
    </p:spTree>
    <p:extLst>
      <p:ext uri="{BB962C8B-B14F-4D97-AF65-F5344CB8AC3E}">
        <p14:creationId xmlns:p14="http://schemas.microsoft.com/office/powerpoint/2010/main" val="19017723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24</a:t>
            </a:fld>
            <a:endParaRPr lang="zh-CN" altLang="en-US"/>
          </a:p>
        </p:txBody>
      </p:sp>
    </p:spTree>
    <p:extLst>
      <p:ext uri="{BB962C8B-B14F-4D97-AF65-F5344CB8AC3E}">
        <p14:creationId xmlns:p14="http://schemas.microsoft.com/office/powerpoint/2010/main" val="7051903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25</a:t>
            </a:fld>
            <a:endParaRPr lang="zh-CN" altLang="en-US"/>
          </a:p>
        </p:txBody>
      </p:sp>
    </p:spTree>
    <p:extLst>
      <p:ext uri="{BB962C8B-B14F-4D97-AF65-F5344CB8AC3E}">
        <p14:creationId xmlns:p14="http://schemas.microsoft.com/office/powerpoint/2010/main" val="239674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26</a:t>
            </a:fld>
            <a:endParaRPr lang="zh-CN" altLang="en-US"/>
          </a:p>
        </p:txBody>
      </p:sp>
    </p:spTree>
    <p:extLst>
      <p:ext uri="{BB962C8B-B14F-4D97-AF65-F5344CB8AC3E}">
        <p14:creationId xmlns:p14="http://schemas.microsoft.com/office/powerpoint/2010/main" val="561462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27</a:t>
            </a:fld>
            <a:endParaRPr lang="zh-CN" altLang="en-US"/>
          </a:p>
        </p:txBody>
      </p:sp>
    </p:spTree>
    <p:extLst>
      <p:ext uri="{BB962C8B-B14F-4D97-AF65-F5344CB8AC3E}">
        <p14:creationId xmlns:p14="http://schemas.microsoft.com/office/powerpoint/2010/main" val="20789276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28</a:t>
            </a:fld>
            <a:endParaRPr lang="zh-CN" altLang="en-US"/>
          </a:p>
        </p:txBody>
      </p:sp>
    </p:spTree>
    <p:extLst>
      <p:ext uri="{BB962C8B-B14F-4D97-AF65-F5344CB8AC3E}">
        <p14:creationId xmlns:p14="http://schemas.microsoft.com/office/powerpoint/2010/main" val="4726504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29</a:t>
            </a:fld>
            <a:endParaRPr lang="zh-CN" altLang="en-US"/>
          </a:p>
        </p:txBody>
      </p:sp>
    </p:spTree>
    <p:extLst>
      <p:ext uri="{BB962C8B-B14F-4D97-AF65-F5344CB8AC3E}">
        <p14:creationId xmlns:p14="http://schemas.microsoft.com/office/powerpoint/2010/main" val="1408168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a:t>
            </a:fld>
            <a:endParaRPr lang="zh-CN" altLang="en-US"/>
          </a:p>
        </p:txBody>
      </p:sp>
    </p:spTree>
    <p:extLst>
      <p:ext uri="{BB962C8B-B14F-4D97-AF65-F5344CB8AC3E}">
        <p14:creationId xmlns:p14="http://schemas.microsoft.com/office/powerpoint/2010/main" val="18967741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30</a:t>
            </a:fld>
            <a:endParaRPr lang="zh-CN" altLang="en-US"/>
          </a:p>
        </p:txBody>
      </p:sp>
    </p:spTree>
    <p:extLst>
      <p:ext uri="{BB962C8B-B14F-4D97-AF65-F5344CB8AC3E}">
        <p14:creationId xmlns:p14="http://schemas.microsoft.com/office/powerpoint/2010/main" val="1187437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31</a:t>
            </a:fld>
            <a:endParaRPr lang="zh-CN" altLang="en-US"/>
          </a:p>
        </p:txBody>
      </p:sp>
    </p:spTree>
    <p:extLst>
      <p:ext uri="{BB962C8B-B14F-4D97-AF65-F5344CB8AC3E}">
        <p14:creationId xmlns:p14="http://schemas.microsoft.com/office/powerpoint/2010/main" val="3863402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32</a:t>
            </a:fld>
            <a:endParaRPr lang="zh-CN" altLang="en-US"/>
          </a:p>
        </p:txBody>
      </p:sp>
    </p:spTree>
    <p:extLst>
      <p:ext uri="{BB962C8B-B14F-4D97-AF65-F5344CB8AC3E}">
        <p14:creationId xmlns:p14="http://schemas.microsoft.com/office/powerpoint/2010/main" val="12144029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33</a:t>
            </a:fld>
            <a:endParaRPr lang="zh-CN" altLang="en-US"/>
          </a:p>
        </p:txBody>
      </p:sp>
    </p:spTree>
    <p:extLst>
      <p:ext uri="{BB962C8B-B14F-4D97-AF65-F5344CB8AC3E}">
        <p14:creationId xmlns:p14="http://schemas.microsoft.com/office/powerpoint/2010/main" val="725498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34</a:t>
            </a:fld>
            <a:endParaRPr lang="zh-CN" altLang="en-US"/>
          </a:p>
        </p:txBody>
      </p:sp>
    </p:spTree>
    <p:extLst>
      <p:ext uri="{BB962C8B-B14F-4D97-AF65-F5344CB8AC3E}">
        <p14:creationId xmlns:p14="http://schemas.microsoft.com/office/powerpoint/2010/main" val="20219392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35</a:t>
            </a:fld>
            <a:endParaRPr lang="zh-CN" altLang="en-US"/>
          </a:p>
        </p:txBody>
      </p:sp>
    </p:spTree>
    <p:extLst>
      <p:ext uri="{BB962C8B-B14F-4D97-AF65-F5344CB8AC3E}">
        <p14:creationId xmlns:p14="http://schemas.microsoft.com/office/powerpoint/2010/main" val="10445988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36</a:t>
            </a:fld>
            <a:endParaRPr lang="zh-CN" altLang="en-US"/>
          </a:p>
        </p:txBody>
      </p:sp>
    </p:spTree>
    <p:extLst>
      <p:ext uri="{BB962C8B-B14F-4D97-AF65-F5344CB8AC3E}">
        <p14:creationId xmlns:p14="http://schemas.microsoft.com/office/powerpoint/2010/main" val="11426233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37</a:t>
            </a:fld>
            <a:endParaRPr lang="zh-CN" altLang="en-US"/>
          </a:p>
        </p:txBody>
      </p:sp>
    </p:spTree>
    <p:extLst>
      <p:ext uri="{BB962C8B-B14F-4D97-AF65-F5344CB8AC3E}">
        <p14:creationId xmlns:p14="http://schemas.microsoft.com/office/powerpoint/2010/main" val="9078978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38</a:t>
            </a:fld>
            <a:endParaRPr lang="zh-CN" altLang="en-US"/>
          </a:p>
        </p:txBody>
      </p:sp>
    </p:spTree>
    <p:extLst>
      <p:ext uri="{BB962C8B-B14F-4D97-AF65-F5344CB8AC3E}">
        <p14:creationId xmlns:p14="http://schemas.microsoft.com/office/powerpoint/2010/main" val="4644969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39</a:t>
            </a:fld>
            <a:endParaRPr lang="zh-CN" altLang="en-US"/>
          </a:p>
        </p:txBody>
      </p:sp>
    </p:spTree>
    <p:extLst>
      <p:ext uri="{BB962C8B-B14F-4D97-AF65-F5344CB8AC3E}">
        <p14:creationId xmlns:p14="http://schemas.microsoft.com/office/powerpoint/2010/main" val="1500920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a:t>
            </a:fld>
            <a:endParaRPr lang="zh-CN" altLang="en-US"/>
          </a:p>
        </p:txBody>
      </p:sp>
    </p:spTree>
    <p:extLst>
      <p:ext uri="{BB962C8B-B14F-4D97-AF65-F5344CB8AC3E}">
        <p14:creationId xmlns:p14="http://schemas.microsoft.com/office/powerpoint/2010/main" val="16023841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40</a:t>
            </a:fld>
            <a:endParaRPr lang="zh-CN" altLang="en-US"/>
          </a:p>
        </p:txBody>
      </p:sp>
    </p:spTree>
    <p:extLst>
      <p:ext uri="{BB962C8B-B14F-4D97-AF65-F5344CB8AC3E}">
        <p14:creationId xmlns:p14="http://schemas.microsoft.com/office/powerpoint/2010/main" val="9677937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41</a:t>
            </a:fld>
            <a:endParaRPr lang="zh-CN" altLang="en-US"/>
          </a:p>
        </p:txBody>
      </p:sp>
    </p:spTree>
    <p:extLst>
      <p:ext uri="{BB962C8B-B14F-4D97-AF65-F5344CB8AC3E}">
        <p14:creationId xmlns:p14="http://schemas.microsoft.com/office/powerpoint/2010/main" val="5752390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42</a:t>
            </a:fld>
            <a:endParaRPr lang="zh-CN" altLang="en-US"/>
          </a:p>
        </p:txBody>
      </p:sp>
    </p:spTree>
    <p:extLst>
      <p:ext uri="{BB962C8B-B14F-4D97-AF65-F5344CB8AC3E}">
        <p14:creationId xmlns:p14="http://schemas.microsoft.com/office/powerpoint/2010/main" val="4343400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43</a:t>
            </a:fld>
            <a:endParaRPr lang="zh-CN" altLang="en-US"/>
          </a:p>
        </p:txBody>
      </p:sp>
    </p:spTree>
    <p:extLst>
      <p:ext uri="{BB962C8B-B14F-4D97-AF65-F5344CB8AC3E}">
        <p14:creationId xmlns:p14="http://schemas.microsoft.com/office/powerpoint/2010/main" val="6071146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44</a:t>
            </a:fld>
            <a:endParaRPr lang="zh-CN" altLang="en-US"/>
          </a:p>
        </p:txBody>
      </p:sp>
    </p:spTree>
    <p:extLst>
      <p:ext uri="{BB962C8B-B14F-4D97-AF65-F5344CB8AC3E}">
        <p14:creationId xmlns:p14="http://schemas.microsoft.com/office/powerpoint/2010/main" val="2646082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45</a:t>
            </a:fld>
            <a:endParaRPr lang="zh-CN" altLang="en-US"/>
          </a:p>
        </p:txBody>
      </p:sp>
    </p:spTree>
    <p:extLst>
      <p:ext uri="{BB962C8B-B14F-4D97-AF65-F5344CB8AC3E}">
        <p14:creationId xmlns:p14="http://schemas.microsoft.com/office/powerpoint/2010/main" val="295225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46</a:t>
            </a:fld>
            <a:endParaRPr lang="zh-CN" altLang="en-US"/>
          </a:p>
        </p:txBody>
      </p:sp>
    </p:spTree>
    <p:extLst>
      <p:ext uri="{BB962C8B-B14F-4D97-AF65-F5344CB8AC3E}">
        <p14:creationId xmlns:p14="http://schemas.microsoft.com/office/powerpoint/2010/main" val="168433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47</a:t>
            </a:fld>
            <a:endParaRPr lang="zh-CN" altLang="en-US"/>
          </a:p>
        </p:txBody>
      </p:sp>
    </p:spTree>
    <p:extLst>
      <p:ext uri="{BB962C8B-B14F-4D97-AF65-F5344CB8AC3E}">
        <p14:creationId xmlns:p14="http://schemas.microsoft.com/office/powerpoint/2010/main" val="129325430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48</a:t>
            </a:fld>
            <a:endParaRPr lang="zh-CN" altLang="en-US"/>
          </a:p>
        </p:txBody>
      </p:sp>
    </p:spTree>
    <p:extLst>
      <p:ext uri="{BB962C8B-B14F-4D97-AF65-F5344CB8AC3E}">
        <p14:creationId xmlns:p14="http://schemas.microsoft.com/office/powerpoint/2010/main" val="17208869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49</a:t>
            </a:fld>
            <a:endParaRPr lang="zh-CN" altLang="en-US"/>
          </a:p>
        </p:txBody>
      </p:sp>
    </p:spTree>
    <p:extLst>
      <p:ext uri="{BB962C8B-B14F-4D97-AF65-F5344CB8AC3E}">
        <p14:creationId xmlns:p14="http://schemas.microsoft.com/office/powerpoint/2010/main" val="737949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概率，最大似然估计，条件概率，贝叶斯法则，二项式分布，联合概率分布和条件概率分布等知识是</a:t>
            </a:r>
            <a:r>
              <a:rPr lang="en-US" altLang="zh-CN" dirty="0" smtClean="0"/>
              <a:t>NLP</a:t>
            </a:r>
            <a:r>
              <a:rPr lang="zh-CN" altLang="en-US" dirty="0" smtClean="0"/>
              <a:t>研究的基础 。</a:t>
            </a:r>
          </a:p>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5</a:t>
            </a:fld>
            <a:endParaRPr lang="zh-CN" altLang="en-US"/>
          </a:p>
        </p:txBody>
      </p:sp>
    </p:spTree>
    <p:extLst>
      <p:ext uri="{BB962C8B-B14F-4D97-AF65-F5344CB8AC3E}">
        <p14:creationId xmlns:p14="http://schemas.microsoft.com/office/powerpoint/2010/main" val="3450970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50</a:t>
            </a:fld>
            <a:endParaRPr lang="zh-CN" altLang="en-US"/>
          </a:p>
        </p:txBody>
      </p:sp>
    </p:spTree>
    <p:extLst>
      <p:ext uri="{BB962C8B-B14F-4D97-AF65-F5344CB8AC3E}">
        <p14:creationId xmlns:p14="http://schemas.microsoft.com/office/powerpoint/2010/main" val="11193645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51</a:t>
            </a:fld>
            <a:endParaRPr lang="zh-CN" altLang="en-US"/>
          </a:p>
        </p:txBody>
      </p:sp>
    </p:spTree>
    <p:extLst>
      <p:ext uri="{BB962C8B-B14F-4D97-AF65-F5344CB8AC3E}">
        <p14:creationId xmlns:p14="http://schemas.microsoft.com/office/powerpoint/2010/main" val="1817489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概率，最大似然估计，条件概率，贝叶斯法则，二项式分布，联合概率分布和条件概率分布等知识是</a:t>
            </a:r>
            <a:r>
              <a:rPr lang="en-US" altLang="zh-CN" dirty="0" smtClean="0"/>
              <a:t>NLP</a:t>
            </a:r>
            <a:r>
              <a:rPr lang="zh-CN" altLang="en-US" dirty="0" smtClean="0"/>
              <a:t>研究的基础 。</a:t>
            </a:r>
          </a:p>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6</a:t>
            </a:fld>
            <a:endParaRPr lang="zh-CN" altLang="en-US"/>
          </a:p>
        </p:txBody>
      </p:sp>
    </p:spTree>
    <p:extLst>
      <p:ext uri="{BB962C8B-B14F-4D97-AF65-F5344CB8AC3E}">
        <p14:creationId xmlns:p14="http://schemas.microsoft.com/office/powerpoint/2010/main" val="1707030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7</a:t>
            </a:fld>
            <a:endParaRPr lang="zh-CN" altLang="en-US"/>
          </a:p>
        </p:txBody>
      </p:sp>
    </p:spTree>
    <p:extLst>
      <p:ext uri="{BB962C8B-B14F-4D97-AF65-F5344CB8AC3E}">
        <p14:creationId xmlns:p14="http://schemas.microsoft.com/office/powerpoint/2010/main" val="27261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8</a:t>
            </a:fld>
            <a:endParaRPr lang="zh-CN" altLang="en-US"/>
          </a:p>
        </p:txBody>
      </p:sp>
    </p:spTree>
    <p:extLst>
      <p:ext uri="{BB962C8B-B14F-4D97-AF65-F5344CB8AC3E}">
        <p14:creationId xmlns:p14="http://schemas.microsoft.com/office/powerpoint/2010/main" val="717960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36452E69-F075-4D6C-BC3A-2D172D2C543D}" type="slidenum">
              <a:rPr lang="zh-CN" altLang="en-US" smtClean="0"/>
              <a:pPr/>
              <a:t>9</a:t>
            </a:fld>
            <a:endParaRPr lang="zh-CN" altLang="en-US"/>
          </a:p>
        </p:txBody>
      </p:sp>
    </p:spTree>
    <p:extLst>
      <p:ext uri="{BB962C8B-B14F-4D97-AF65-F5344CB8AC3E}">
        <p14:creationId xmlns:p14="http://schemas.microsoft.com/office/powerpoint/2010/main" val="1635144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609575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946115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432432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04183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285036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719973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310704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474592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511718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5689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655031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22A0B460-A6E5-2E43-B7EE-7CA979322223}" type="datetimeFigureOut">
              <a:rPr kumimoji="1" lang="zh-CN" altLang="en-US" smtClean="0"/>
              <a:t>2017/10/18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9128801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0B460-A6E5-2E43-B7EE-7CA979322223}" type="datetimeFigureOut">
              <a:rPr kumimoji="1" lang="zh-CN" altLang="en-US" smtClean="0"/>
              <a:t>2017/10/18</a:t>
            </a:fld>
            <a:endParaRPr kumimoji="1"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E2F9B7-EDCC-7D4C-BA95-5B3B76B392C3}" type="slidenum">
              <a:rPr kumimoji="1" lang="zh-CN" altLang="en-US" smtClean="0"/>
              <a:t>‹#›</a:t>
            </a:fld>
            <a:endParaRPr kumimoji="1" lang="zh-CN" altLang="en-US"/>
          </a:p>
        </p:txBody>
      </p:sp>
    </p:spTree>
    <p:extLst>
      <p:ext uri="{BB962C8B-B14F-4D97-AF65-F5344CB8AC3E}">
        <p14:creationId xmlns:p14="http://schemas.microsoft.com/office/powerpoint/2010/main" val="181881905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1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1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1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3352032"/>
            <a:ext cx="6324842" cy="137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zh-CN" altLang="en-US" sz="4500" b="1" dirty="0">
                <a:latin typeface="STFangsong" charset="-122"/>
                <a:ea typeface="STFangsong" charset="-122"/>
                <a:cs typeface="STFangsong" charset="-122"/>
              </a:rPr>
              <a:t>中文分词介绍</a:t>
            </a: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pic>
        <p:nvPicPr>
          <p:cNvPr id="10" name="图片 9"/>
          <p:cNvPicPr>
            <a:picLocks noChangeAspect="1"/>
          </p:cNvPicPr>
          <p:nvPr/>
        </p:nvPicPr>
        <p:blipFill>
          <a:blip r:embed="rId3"/>
          <a:stretch>
            <a:fillRect/>
          </a:stretch>
        </p:blipFill>
        <p:spPr>
          <a:xfrm>
            <a:off x="0" y="1319026"/>
            <a:ext cx="9144000" cy="1478267"/>
          </a:xfrm>
          <a:prstGeom prst="rect">
            <a:avLst/>
          </a:prstGeom>
        </p:spPr>
      </p:pic>
      <p:sp>
        <p:nvSpPr>
          <p:cNvPr id="2" name="矩形 1"/>
          <p:cNvSpPr/>
          <p:nvPr/>
        </p:nvSpPr>
        <p:spPr>
          <a:xfrm>
            <a:off x="6004280" y="4725995"/>
            <a:ext cx="2367956" cy="369332"/>
          </a:xfrm>
          <a:prstGeom prst="rect">
            <a:avLst/>
          </a:prstGeom>
        </p:spPr>
        <p:txBody>
          <a:bodyPr wrap="none">
            <a:spAutoFit/>
          </a:bodyPr>
          <a:lstStyle/>
          <a:p>
            <a:r>
              <a:rPr kumimoji="1" lang="zh-CN" altLang="en-US" dirty="0" smtClean="0"/>
              <a:t>侯瑞杰 </a:t>
            </a:r>
            <a:r>
              <a:rPr kumimoji="1" lang="zh-CN" altLang="en-US" smtClean="0"/>
              <a:t>胡鑫宇 高玥龙</a:t>
            </a:r>
            <a:endParaRPr kumimoji="1" lang="zh-CN" altLang="en-US" dirty="0"/>
          </a:p>
        </p:txBody>
      </p:sp>
    </p:spTree>
    <p:extLst>
      <p:ext uri="{BB962C8B-B14F-4D97-AF65-F5344CB8AC3E}">
        <p14:creationId xmlns:p14="http://schemas.microsoft.com/office/powerpoint/2010/main" val="18109074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389084" y="29817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中文分词的主要问题</a:t>
            </a:r>
            <a:endParaRPr kumimoji="1" lang="zh-CN" altLang="en-US" sz="3300" dirty="0"/>
          </a:p>
        </p:txBody>
      </p:sp>
      <p:sp>
        <p:nvSpPr>
          <p:cNvPr id="12" name="矩形 11"/>
          <p:cNvSpPr/>
          <p:nvPr/>
        </p:nvSpPr>
        <p:spPr>
          <a:xfrm>
            <a:off x="1236683" y="1438802"/>
            <a:ext cx="7297717" cy="3231654"/>
          </a:xfrm>
          <a:prstGeom prst="rect">
            <a:avLst/>
          </a:prstGeom>
        </p:spPr>
        <p:txBody>
          <a:bodyPr wrap="square">
            <a:spAutoFit/>
          </a:bodyPr>
          <a:lstStyle/>
          <a:p>
            <a:pPr>
              <a:lnSpc>
                <a:spcPct val="150000"/>
              </a:lnSpc>
            </a:pPr>
            <a:r>
              <a:rPr lang="zh-CN" altLang="en-US" sz="3200" b="1" dirty="0"/>
              <a:t>专业术语</a:t>
            </a:r>
            <a:r>
              <a:rPr lang="zh-CN" altLang="en-US" sz="2000" dirty="0"/>
              <a:t>和</a:t>
            </a:r>
            <a:r>
              <a:rPr lang="zh-CN" altLang="en-US" sz="3200" b="1" dirty="0"/>
              <a:t>新词语</a:t>
            </a:r>
          </a:p>
          <a:p>
            <a:pPr>
              <a:lnSpc>
                <a:spcPct val="150000"/>
              </a:lnSpc>
            </a:pPr>
            <a:endParaRPr lang="zh-CN" altLang="en-US" sz="3200" b="1" dirty="0"/>
          </a:p>
          <a:p>
            <a:pPr>
              <a:lnSpc>
                <a:spcPct val="150000"/>
              </a:lnSpc>
            </a:pPr>
            <a:r>
              <a:rPr lang="zh-CN" altLang="en-US" sz="2400" b="1" dirty="0"/>
              <a:t>专业术语</a:t>
            </a:r>
            <a:r>
              <a:rPr lang="zh-CN" altLang="en-US" sz="2400" dirty="0" smtClean="0"/>
              <a:t>：逻辑回归 最大熵 支持向量机 </a:t>
            </a:r>
            <a:r>
              <a:rPr lang="zh-CN" altLang="en-US" sz="2400" dirty="0"/>
              <a:t>贝叶斯算法</a:t>
            </a:r>
          </a:p>
          <a:p>
            <a:pPr>
              <a:lnSpc>
                <a:spcPct val="150000"/>
              </a:lnSpc>
            </a:pPr>
            <a:r>
              <a:rPr lang="zh-CN" altLang="en-US" sz="2400" b="1" dirty="0"/>
              <a:t>缩略语</a:t>
            </a:r>
            <a:r>
              <a:rPr lang="zh-CN" altLang="en-US" sz="2400" dirty="0"/>
              <a:t>　：三个代表 五讲四美 打假 </a:t>
            </a:r>
            <a:r>
              <a:rPr lang="zh-CN" altLang="en-US" sz="2400" dirty="0" smtClean="0"/>
              <a:t>计生</a:t>
            </a:r>
            <a:r>
              <a:rPr lang="zh-CN" altLang="en-US" sz="2400" dirty="0"/>
              <a:t>办</a:t>
            </a:r>
          </a:p>
          <a:p>
            <a:pPr>
              <a:lnSpc>
                <a:spcPct val="150000"/>
              </a:lnSpc>
            </a:pPr>
            <a:r>
              <a:rPr lang="zh-CN" altLang="en-US" sz="2400" b="1" dirty="0"/>
              <a:t>新词语</a:t>
            </a:r>
            <a:r>
              <a:rPr lang="zh-CN" altLang="en-US" sz="2400" dirty="0"/>
              <a:t>　</a:t>
            </a:r>
            <a:r>
              <a:rPr lang="zh-CN" altLang="en-US" sz="2400" dirty="0" smtClean="0"/>
              <a:t>：吃鸡  走马灯  农药</a:t>
            </a:r>
            <a:endParaRPr lang="zh-CN" altLang="en-US" sz="2400" dirty="0"/>
          </a:p>
        </p:txBody>
      </p:sp>
    </p:spTree>
    <p:extLst>
      <p:ext uri="{BB962C8B-B14F-4D97-AF65-F5344CB8AC3E}">
        <p14:creationId xmlns:p14="http://schemas.microsoft.com/office/powerpoint/2010/main" val="19323252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389084" y="29817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中文分词的主要问题</a:t>
            </a:r>
            <a:endParaRPr kumimoji="1" lang="zh-CN" altLang="en-US" sz="3300" dirty="0"/>
          </a:p>
        </p:txBody>
      </p:sp>
      <p:sp>
        <p:nvSpPr>
          <p:cNvPr id="9" name="矩形 8"/>
          <p:cNvSpPr/>
          <p:nvPr/>
        </p:nvSpPr>
        <p:spPr>
          <a:xfrm>
            <a:off x="1042897" y="1651081"/>
            <a:ext cx="7017215" cy="2308324"/>
          </a:xfrm>
          <a:prstGeom prst="rect">
            <a:avLst/>
          </a:prstGeom>
        </p:spPr>
        <p:txBody>
          <a:bodyPr wrap="square">
            <a:spAutoFit/>
          </a:bodyPr>
          <a:lstStyle/>
          <a:p>
            <a:r>
              <a:rPr lang="zh-CN" altLang="en-US" sz="2400" dirty="0"/>
              <a:t>简单的</a:t>
            </a:r>
            <a:r>
              <a:rPr lang="en-US" altLang="zh-CN" sz="2400" dirty="0"/>
              <a:t>case</a:t>
            </a:r>
            <a:r>
              <a:rPr lang="zh-CN" altLang="en-US" sz="2400" dirty="0"/>
              <a:t>可以通过加词典解决，但是随着字典的增大，可能会</a:t>
            </a:r>
            <a:r>
              <a:rPr lang="zh-CN" altLang="en-US" sz="2400" dirty="0" smtClean="0"/>
              <a:t>引入</a:t>
            </a:r>
            <a:r>
              <a:rPr lang="zh-CN" altLang="en-US" sz="2400" dirty="0"/>
              <a:t>新的</a:t>
            </a:r>
            <a:r>
              <a:rPr lang="en-US" altLang="zh-CN" sz="2400" dirty="0"/>
              <a:t>bad case</a:t>
            </a:r>
            <a:r>
              <a:rPr lang="zh-CN" altLang="en-US" sz="2400" dirty="0"/>
              <a:t>，并且系统的运算复杂度也会增加。</a:t>
            </a:r>
          </a:p>
          <a:p>
            <a:endParaRPr lang="zh-CN" altLang="en-US" sz="2400" dirty="0" smtClean="0"/>
          </a:p>
          <a:p>
            <a:r>
              <a:rPr lang="zh-CN" altLang="en-US" sz="2400" dirty="0" smtClean="0">
                <a:solidFill>
                  <a:srgbClr val="FF0000"/>
                </a:solidFill>
              </a:rPr>
              <a:t>解决方案</a:t>
            </a:r>
            <a:r>
              <a:rPr lang="zh-CN" altLang="en-US" sz="2400" dirty="0" smtClean="0"/>
              <a:t>：</a:t>
            </a:r>
            <a:endParaRPr lang="zh-CN" altLang="en-US" sz="2400" dirty="0"/>
          </a:p>
          <a:p>
            <a:r>
              <a:rPr lang="zh-CN" altLang="en-US" sz="2400" dirty="0"/>
              <a:t>通常每一类未登录词都要构造专门的识别算法。</a:t>
            </a:r>
            <a:endParaRPr kumimoji="1" lang="zh-CN" altLang="en-US" sz="2400" dirty="0"/>
          </a:p>
        </p:txBody>
      </p:sp>
    </p:spTree>
    <p:extLst>
      <p:ext uri="{BB962C8B-B14F-4D97-AF65-F5344CB8AC3E}">
        <p14:creationId xmlns:p14="http://schemas.microsoft.com/office/powerpoint/2010/main" val="20184880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a:xfrm>
            <a:off x="1389084" y="29817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中文</a:t>
            </a:r>
            <a:r>
              <a:rPr lang="zh-CN" altLang="en-US" sz="3300" dirty="0" smtClean="0"/>
              <a:t>分词常用方法</a:t>
            </a:r>
            <a:endParaRPr kumimoji="1" lang="zh-CN" altLang="en-US" sz="3300" dirty="0"/>
          </a:p>
        </p:txBody>
      </p:sp>
      <p:sp>
        <p:nvSpPr>
          <p:cNvPr id="9" name="矩形 8"/>
          <p:cNvSpPr/>
          <p:nvPr/>
        </p:nvSpPr>
        <p:spPr>
          <a:xfrm>
            <a:off x="1115617" y="1747612"/>
            <a:ext cx="7017215" cy="2308324"/>
          </a:xfrm>
          <a:prstGeom prst="rect">
            <a:avLst/>
          </a:prstGeom>
        </p:spPr>
        <p:txBody>
          <a:bodyPr wrap="square">
            <a:spAutoFit/>
          </a:bodyPr>
          <a:lstStyle/>
          <a:p>
            <a:r>
              <a:rPr lang="zh-CN" altLang="en-US" sz="2400" dirty="0"/>
              <a:t>基于</a:t>
            </a:r>
            <a:r>
              <a:rPr lang="zh-CN" altLang="en-US" sz="2400" b="1" dirty="0">
                <a:solidFill>
                  <a:srgbClr val="FF0000"/>
                </a:solidFill>
              </a:rPr>
              <a:t>词典</a:t>
            </a:r>
            <a:r>
              <a:rPr lang="zh-CN" altLang="en-US" sz="2400" dirty="0"/>
              <a:t>的</a:t>
            </a:r>
            <a:r>
              <a:rPr lang="zh-CN" altLang="en-US" sz="2400" dirty="0" smtClean="0"/>
              <a:t>分词方法</a:t>
            </a:r>
          </a:p>
          <a:p>
            <a:endParaRPr lang="zh-CN" altLang="en-US" sz="2400" dirty="0" smtClean="0"/>
          </a:p>
          <a:p>
            <a:r>
              <a:rPr lang="zh-CN" altLang="en-US" sz="2400" dirty="0"/>
              <a:t>基于</a:t>
            </a:r>
            <a:r>
              <a:rPr lang="zh-CN" altLang="en-US" sz="2400" b="1" dirty="0">
                <a:solidFill>
                  <a:srgbClr val="FF0000"/>
                </a:solidFill>
              </a:rPr>
              <a:t>理解</a:t>
            </a:r>
            <a:r>
              <a:rPr lang="zh-CN" altLang="en-US" sz="2400" dirty="0"/>
              <a:t>的</a:t>
            </a:r>
            <a:r>
              <a:rPr lang="zh-CN" altLang="en-US" sz="2400" dirty="0" smtClean="0"/>
              <a:t>分词方法</a:t>
            </a:r>
          </a:p>
          <a:p>
            <a:endParaRPr lang="zh-CN" altLang="en-US" sz="2400" dirty="0" smtClean="0"/>
          </a:p>
          <a:p>
            <a:r>
              <a:rPr lang="zh-CN" altLang="en-US" sz="2400" dirty="0"/>
              <a:t>基于</a:t>
            </a:r>
            <a:r>
              <a:rPr lang="zh-CN" altLang="en-US" sz="2400" b="1" dirty="0">
                <a:solidFill>
                  <a:srgbClr val="FF0000"/>
                </a:solidFill>
              </a:rPr>
              <a:t>统计</a:t>
            </a:r>
            <a:r>
              <a:rPr lang="zh-CN" altLang="en-US" sz="2400" dirty="0"/>
              <a:t>的分词方法</a:t>
            </a:r>
            <a:endParaRPr lang="zh-CN" altLang="en-US" sz="2400" dirty="0" smtClean="0"/>
          </a:p>
          <a:p>
            <a:endParaRPr kumimoji="1" lang="zh-CN" altLang="en-US" sz="2400" dirty="0"/>
          </a:p>
        </p:txBody>
      </p:sp>
    </p:spTree>
    <p:extLst>
      <p:ext uri="{BB962C8B-B14F-4D97-AF65-F5344CB8AC3E}">
        <p14:creationId xmlns:p14="http://schemas.microsoft.com/office/powerpoint/2010/main" val="11514998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418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基于词典的机械切分分词方法</a:t>
            </a:r>
            <a:endParaRPr kumimoji="1" lang="zh-CN" altLang="en-US" sz="3300" dirty="0"/>
          </a:p>
        </p:txBody>
      </p:sp>
      <p:sp>
        <p:nvSpPr>
          <p:cNvPr id="11" name="内容占位符 2"/>
          <p:cNvSpPr txBox="1">
            <a:spLocks/>
          </p:cNvSpPr>
          <p:nvPr/>
        </p:nvSpPr>
        <p:spPr>
          <a:xfrm>
            <a:off x="721609" y="1460896"/>
            <a:ext cx="8422391" cy="4020742"/>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zh-CN" altLang="en-US" sz="2700" b="1" dirty="0"/>
              <a:t>原理</a:t>
            </a:r>
            <a:r>
              <a:rPr lang="zh-CN" altLang="en-US" sz="2100" dirty="0"/>
              <a:t>：</a:t>
            </a:r>
            <a:r>
              <a:rPr lang="zh-CN" altLang="en-US" sz="3000" dirty="0"/>
              <a:t>本质上就是</a:t>
            </a:r>
            <a:r>
              <a:rPr lang="zh-CN" altLang="en-US" sz="3000" dirty="0">
                <a:solidFill>
                  <a:srgbClr val="FF0000"/>
                </a:solidFill>
              </a:rPr>
              <a:t>字符串匹配</a:t>
            </a:r>
            <a:r>
              <a:rPr lang="zh-CN" altLang="en-US" sz="3000" dirty="0"/>
              <a:t>的方法。</a:t>
            </a:r>
          </a:p>
          <a:p>
            <a:pPr marL="0" indent="0">
              <a:buNone/>
            </a:pPr>
            <a:endParaRPr lang="zh-CN" altLang="en-US" sz="2100" dirty="0"/>
          </a:p>
          <a:p>
            <a:pPr marL="0" indent="0">
              <a:buNone/>
            </a:pPr>
            <a:r>
              <a:rPr lang="zh-CN" altLang="en-US" sz="2600" dirty="0">
                <a:solidFill>
                  <a:srgbClr val="333333"/>
                </a:solidFill>
                <a:latin typeface="-apple-system" charset="0"/>
              </a:rPr>
              <a:t>词典中一般存储着</a:t>
            </a:r>
            <a:r>
              <a:rPr lang="zh-CN" altLang="en-US" sz="2600" dirty="0" smtClean="0">
                <a:solidFill>
                  <a:srgbClr val="333333"/>
                </a:solidFill>
                <a:latin typeface="-apple-system" charset="0"/>
              </a:rPr>
              <a:t>：</a:t>
            </a:r>
          </a:p>
          <a:p>
            <a:pPr marL="0" indent="0">
              <a:buNone/>
            </a:pPr>
            <a:r>
              <a:rPr lang="zh-CN" altLang="en-US" sz="2600" dirty="0" smtClean="0">
                <a:solidFill>
                  <a:srgbClr val="333333"/>
                </a:solidFill>
                <a:latin typeface="-apple-system" charset="0"/>
              </a:rPr>
              <a:t>		词</a:t>
            </a:r>
            <a:r>
              <a:rPr lang="zh-CN" altLang="en-US" sz="2600" dirty="0">
                <a:solidFill>
                  <a:srgbClr val="333333"/>
                </a:solidFill>
                <a:latin typeface="-apple-system" charset="0"/>
              </a:rPr>
              <a:t>、词频、词性等</a:t>
            </a:r>
            <a:r>
              <a:rPr lang="zh-CN" altLang="en-US" sz="2600" dirty="0" smtClean="0">
                <a:solidFill>
                  <a:srgbClr val="333333"/>
                </a:solidFill>
                <a:latin typeface="-apple-system" charset="0"/>
              </a:rPr>
              <a:t>信息</a:t>
            </a:r>
          </a:p>
          <a:p>
            <a:pPr marL="0" indent="0">
              <a:buNone/>
            </a:pPr>
            <a:r>
              <a:rPr lang="zh-CN" altLang="en-US" sz="2600" dirty="0" smtClean="0">
                <a:solidFill>
                  <a:srgbClr val="333333"/>
                </a:solidFill>
                <a:latin typeface="-apple-system" charset="0"/>
              </a:rPr>
              <a:t>通过</a:t>
            </a:r>
            <a:r>
              <a:rPr lang="zh-CN" altLang="en-US" sz="2600" dirty="0">
                <a:solidFill>
                  <a:srgbClr val="333333"/>
                </a:solidFill>
                <a:latin typeface="-apple-system" charset="0"/>
              </a:rPr>
              <a:t>统计标注好的熟语料和常用词典</a:t>
            </a:r>
            <a:r>
              <a:rPr lang="zh-CN" altLang="en-US" sz="2600" dirty="0" smtClean="0">
                <a:solidFill>
                  <a:srgbClr val="333333"/>
                </a:solidFill>
                <a:latin typeface="-apple-system" charset="0"/>
              </a:rPr>
              <a:t>得到</a:t>
            </a:r>
            <a:endParaRPr lang="zh-CN" altLang="en-US" sz="2600" dirty="0">
              <a:solidFill>
                <a:srgbClr val="333333"/>
              </a:solidFill>
              <a:latin typeface="-apple-system" charset="0"/>
            </a:endParaRPr>
          </a:p>
          <a:p>
            <a:pPr marL="0" indent="0">
              <a:buNone/>
            </a:pPr>
            <a:endParaRPr lang="zh-CN" altLang="en-US" sz="2100" dirty="0">
              <a:solidFill>
                <a:srgbClr val="333333"/>
              </a:solidFill>
              <a:latin typeface="-apple-system" charset="0"/>
            </a:endParaRPr>
          </a:p>
          <a:p>
            <a:pPr marL="0" indent="0">
              <a:lnSpc>
                <a:spcPct val="140000"/>
              </a:lnSpc>
              <a:buNone/>
            </a:pPr>
            <a:r>
              <a:rPr lang="zh-CN" altLang="en-US" sz="2100" dirty="0"/>
              <a:t>按照一定的策略将待分析的汉字串与一个“充分大的”机器词典中的词条进行配，若在词典中找到某个字符串，则匹配</a:t>
            </a:r>
            <a:r>
              <a:rPr lang="zh-CN" altLang="en-US" sz="2100" dirty="0" smtClean="0"/>
              <a:t>成功。</a:t>
            </a:r>
            <a:endParaRPr lang="zh-CN" altLang="en-US" sz="2100" dirty="0">
              <a:solidFill>
                <a:srgbClr val="333333"/>
              </a:solidFill>
              <a:latin typeface="-apple-system" charset="0"/>
            </a:endParaRPr>
          </a:p>
        </p:txBody>
      </p:sp>
    </p:spTree>
    <p:extLst>
      <p:ext uri="{BB962C8B-B14F-4D97-AF65-F5344CB8AC3E}">
        <p14:creationId xmlns:p14="http://schemas.microsoft.com/office/powerpoint/2010/main" val="7748036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latin typeface="+mj-ea"/>
              </a:rPr>
              <a:t>基于</a:t>
            </a:r>
            <a:r>
              <a:rPr lang="zh-CN" altLang="en-US" sz="3300" dirty="0"/>
              <a:t>词典的机械切分分词方法</a:t>
            </a:r>
            <a:endParaRPr kumimoji="1" lang="zh-CN" altLang="en-US" sz="3300" dirty="0"/>
          </a:p>
        </p:txBody>
      </p:sp>
      <p:sp>
        <p:nvSpPr>
          <p:cNvPr id="2" name="矩形 1"/>
          <p:cNvSpPr/>
          <p:nvPr/>
        </p:nvSpPr>
        <p:spPr>
          <a:xfrm>
            <a:off x="881229" y="1458475"/>
            <a:ext cx="2636817" cy="669414"/>
          </a:xfrm>
          <a:prstGeom prst="rect">
            <a:avLst/>
          </a:prstGeom>
        </p:spPr>
        <p:txBody>
          <a:bodyPr wrap="square">
            <a:spAutoFit/>
          </a:bodyPr>
          <a:lstStyle/>
          <a:p>
            <a:r>
              <a:rPr lang="zh-CN" altLang="en-US" sz="2400" dirty="0">
                <a:latin typeface="SimSun" charset="0"/>
                <a:ea typeface="SimSun" charset="0"/>
                <a:cs typeface="SimSun" charset="0"/>
              </a:rPr>
              <a:t>常见方法</a:t>
            </a:r>
            <a:r>
              <a:rPr lang="zh-CN" altLang="en-US" sz="1500" dirty="0">
                <a:latin typeface="SimSun" charset="0"/>
                <a:ea typeface="SimSun" charset="0"/>
                <a:cs typeface="SimSun" charset="0"/>
              </a:rPr>
              <a:t>：</a:t>
            </a:r>
            <a:r>
              <a:rPr lang="zh-CN" altLang="en-US" sz="1350" dirty="0">
                <a:latin typeface="SimSun" charset="0"/>
                <a:ea typeface="SimSun" charset="0"/>
                <a:cs typeface="SimSun" charset="0"/>
              </a:rPr>
              <a:t/>
            </a:r>
            <a:br>
              <a:rPr lang="zh-CN" altLang="en-US" sz="1350" dirty="0">
                <a:latin typeface="SimSun" charset="0"/>
                <a:ea typeface="SimSun" charset="0"/>
                <a:cs typeface="SimSun" charset="0"/>
              </a:rPr>
            </a:br>
            <a:endParaRPr lang="zh-CN" altLang="en-US" sz="1350" dirty="0">
              <a:latin typeface="SimSun" charset="0"/>
              <a:ea typeface="SimSun" charset="0"/>
              <a:cs typeface="SimSun" charset="0"/>
            </a:endParaRPr>
          </a:p>
        </p:txBody>
      </p:sp>
      <p:sp>
        <p:nvSpPr>
          <p:cNvPr id="12" name="矩形 11"/>
          <p:cNvSpPr/>
          <p:nvPr/>
        </p:nvSpPr>
        <p:spPr>
          <a:xfrm>
            <a:off x="937655" y="1910533"/>
            <a:ext cx="7033311" cy="2677656"/>
          </a:xfrm>
          <a:prstGeom prst="rect">
            <a:avLst/>
          </a:prstGeom>
        </p:spPr>
        <p:txBody>
          <a:bodyPr wrap="square">
            <a:spAutoFit/>
          </a:bodyPr>
          <a:lstStyle/>
          <a:p>
            <a:r>
              <a:rPr lang="zh-CN" altLang="en-US" sz="2400" dirty="0">
                <a:solidFill>
                  <a:srgbClr val="FF0000"/>
                </a:solidFill>
                <a:latin typeface="SimSun" charset="0"/>
                <a:ea typeface="SimSun" charset="0"/>
                <a:cs typeface="SimSun" charset="0"/>
              </a:rPr>
              <a:t>匹配法</a:t>
            </a:r>
            <a:endParaRPr lang="zh-CN" altLang="en-US" sz="2400" dirty="0">
              <a:latin typeface="SimSun" charset="0"/>
              <a:ea typeface="SimSun" charset="0"/>
              <a:cs typeface="SimSun" charset="0"/>
            </a:endParaRPr>
          </a:p>
          <a:p>
            <a:r>
              <a:rPr lang="en-US" altLang="zh-CN" sz="2400" dirty="0"/>
              <a:t>1</a:t>
            </a:r>
            <a:r>
              <a:rPr lang="zh-CN" altLang="en-US" sz="2400" dirty="0"/>
              <a:t>）</a:t>
            </a:r>
            <a:r>
              <a:rPr lang="zh-CN" altLang="en-US" sz="2400" dirty="0">
                <a:solidFill>
                  <a:srgbClr val="FF0000"/>
                </a:solidFill>
              </a:rPr>
              <a:t>正向最大匹配法（由左到右的</a:t>
            </a:r>
            <a:r>
              <a:rPr lang="zh-CN" altLang="en-US" sz="2400" dirty="0" smtClean="0">
                <a:solidFill>
                  <a:srgbClr val="FF0000"/>
                </a:solidFill>
              </a:rPr>
              <a:t>方向</a:t>
            </a:r>
            <a:r>
              <a:rPr lang="zh-CN" altLang="en-US" sz="2400" dirty="0">
                <a:solidFill>
                  <a:srgbClr val="FF0000"/>
                </a:solidFill>
              </a:rPr>
              <a:t>）</a:t>
            </a:r>
          </a:p>
          <a:p>
            <a:r>
              <a:rPr lang="en-US" altLang="zh-CN" sz="2400" dirty="0"/>
              <a:t>2</a:t>
            </a:r>
            <a:r>
              <a:rPr lang="zh-CN" altLang="en-US" sz="2400" dirty="0"/>
              <a:t>）逆向最大匹配法（由右到左的方向</a:t>
            </a:r>
            <a:r>
              <a:rPr lang="zh-CN" altLang="en-US" sz="2400" dirty="0" smtClean="0"/>
              <a:t>）</a:t>
            </a:r>
            <a:endParaRPr lang="zh-CN" altLang="en-US" sz="2400" dirty="0"/>
          </a:p>
          <a:p>
            <a:r>
              <a:rPr lang="en-US" altLang="zh-CN" sz="2400" dirty="0"/>
              <a:t>3</a:t>
            </a:r>
            <a:r>
              <a:rPr lang="zh-CN" altLang="en-US" sz="2400" dirty="0"/>
              <a:t>）最少切分（使每一句中切出的词数最小）</a:t>
            </a:r>
          </a:p>
          <a:p>
            <a:r>
              <a:rPr lang="en-US" altLang="zh-CN" sz="2400" dirty="0">
                <a:latin typeface="SimSun" charset="0"/>
                <a:ea typeface="SimSun" charset="0"/>
                <a:cs typeface="SimSun" charset="0"/>
              </a:rPr>
              <a:t>4</a:t>
            </a:r>
            <a:r>
              <a:rPr lang="zh-CN" altLang="en-US" sz="2400" dirty="0">
                <a:latin typeface="SimSun" charset="0"/>
                <a:ea typeface="SimSun" charset="0"/>
                <a:cs typeface="SimSun" charset="0"/>
              </a:rPr>
              <a:t>）全切分路径选择法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最短路径方法：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元语法模型法：</a:t>
            </a:r>
          </a:p>
        </p:txBody>
      </p:sp>
    </p:spTree>
    <p:extLst>
      <p:ext uri="{BB962C8B-B14F-4D97-AF65-F5344CB8AC3E}">
        <p14:creationId xmlns:p14="http://schemas.microsoft.com/office/powerpoint/2010/main" val="715041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600" dirty="0"/>
              <a:t>正向最大匹配法</a:t>
            </a:r>
            <a:endParaRPr kumimoji="1" lang="zh-CN" altLang="en-US" sz="3300" dirty="0"/>
          </a:p>
        </p:txBody>
      </p:sp>
      <p:sp>
        <p:nvSpPr>
          <p:cNvPr id="3" name="矩形 2"/>
          <p:cNvSpPr/>
          <p:nvPr/>
        </p:nvSpPr>
        <p:spPr>
          <a:xfrm>
            <a:off x="1115617" y="1446167"/>
            <a:ext cx="6910783" cy="3416320"/>
          </a:xfrm>
          <a:prstGeom prst="rect">
            <a:avLst/>
          </a:prstGeom>
        </p:spPr>
        <p:txBody>
          <a:bodyPr wrap="square">
            <a:spAutoFit/>
          </a:bodyPr>
          <a:lstStyle/>
          <a:p>
            <a:r>
              <a:rPr lang="en-US" altLang="zh-CN" sz="2400" dirty="0" smtClean="0">
                <a:solidFill>
                  <a:srgbClr val="4D4D4D"/>
                </a:solidFill>
                <a:latin typeface="Georgia" charset="0"/>
              </a:rPr>
              <a:t>(</a:t>
            </a:r>
            <a:r>
              <a:rPr lang="en-US" altLang="zh-CN" sz="2400" dirty="0">
                <a:solidFill>
                  <a:srgbClr val="4D4D4D"/>
                </a:solidFill>
                <a:latin typeface="Georgia" charset="0"/>
              </a:rPr>
              <a:t>1</a:t>
            </a:r>
            <a:r>
              <a:rPr lang="en-US" altLang="zh-CN" sz="2400" dirty="0" smtClean="0">
                <a:solidFill>
                  <a:srgbClr val="4D4D4D"/>
                </a:solidFill>
                <a:latin typeface="Georgia" charset="0"/>
              </a:rPr>
              <a:t>)</a:t>
            </a:r>
            <a:r>
              <a:rPr lang="zh-CN" altLang="en-US" sz="2400" dirty="0">
                <a:solidFill>
                  <a:srgbClr val="4D4D4D"/>
                </a:solidFill>
                <a:latin typeface="Georgia" charset="0"/>
              </a:rPr>
              <a:t>从左往右取</a:t>
            </a:r>
            <a:r>
              <a:rPr lang="zh-CN" altLang="en-US" sz="2400" dirty="0" smtClean="0">
                <a:solidFill>
                  <a:srgbClr val="4D4D4D"/>
                </a:solidFill>
                <a:latin typeface="Georgia" charset="0"/>
              </a:rPr>
              <a:t>待切分汉</a:t>
            </a:r>
            <a:r>
              <a:rPr lang="zh-CN" altLang="en-US" sz="2400" dirty="0">
                <a:solidFill>
                  <a:srgbClr val="4D4D4D"/>
                </a:solidFill>
                <a:latin typeface="Georgia" charset="0"/>
              </a:rPr>
              <a:t>语句的</a:t>
            </a:r>
            <a:r>
              <a:rPr lang="en-US" altLang="zh-CN" sz="2400" dirty="0">
                <a:solidFill>
                  <a:srgbClr val="4D4D4D"/>
                </a:solidFill>
                <a:latin typeface="Georgia" charset="0"/>
              </a:rPr>
              <a:t>m</a:t>
            </a:r>
            <a:r>
              <a:rPr lang="zh-CN" altLang="en-US" sz="2400" dirty="0">
                <a:solidFill>
                  <a:srgbClr val="4D4D4D"/>
                </a:solidFill>
                <a:latin typeface="Georgia" charset="0"/>
              </a:rPr>
              <a:t>个字符作为匹配字段</a:t>
            </a:r>
            <a:r>
              <a:rPr lang="en-US" altLang="zh-CN" sz="2400" dirty="0">
                <a:solidFill>
                  <a:srgbClr val="4D4D4D"/>
                </a:solidFill>
                <a:latin typeface="Georgia" charset="0"/>
              </a:rPr>
              <a:t>,</a:t>
            </a:r>
            <a:r>
              <a:rPr lang="zh-CN" altLang="en-US" sz="2400" dirty="0">
                <a:solidFill>
                  <a:srgbClr val="4D4D4D"/>
                </a:solidFill>
                <a:latin typeface="Georgia" charset="0"/>
              </a:rPr>
              <a:t>其中</a:t>
            </a:r>
            <a:r>
              <a:rPr lang="en-US" altLang="zh-CN" sz="2400" dirty="0">
                <a:solidFill>
                  <a:srgbClr val="4D4D4D"/>
                </a:solidFill>
                <a:latin typeface="Georgia" charset="0"/>
              </a:rPr>
              <a:t>m</a:t>
            </a:r>
            <a:r>
              <a:rPr lang="zh-CN" altLang="en-US" sz="2400" dirty="0">
                <a:solidFill>
                  <a:srgbClr val="4D4D4D"/>
                </a:solidFill>
                <a:latin typeface="Georgia" charset="0"/>
              </a:rPr>
              <a:t>为</a:t>
            </a:r>
            <a:r>
              <a:rPr lang="zh-CN" altLang="en-US" sz="2400" dirty="0" smtClean="0">
                <a:solidFill>
                  <a:srgbClr val="4D4D4D"/>
                </a:solidFill>
                <a:latin typeface="Georgia" charset="0"/>
              </a:rPr>
              <a:t>机器可</a:t>
            </a:r>
            <a:r>
              <a:rPr lang="zh-CN" altLang="en-US" sz="2400" dirty="0">
                <a:solidFill>
                  <a:srgbClr val="4D4D4D"/>
                </a:solidFill>
                <a:latin typeface="Georgia" charset="0"/>
              </a:rPr>
              <a:t>读词典中最长词条的汉字个数</a:t>
            </a:r>
            <a:r>
              <a:rPr lang="zh-CN" altLang="en-US" sz="2400" dirty="0" smtClean="0">
                <a:solidFill>
                  <a:srgbClr val="4D4D4D"/>
                </a:solidFill>
                <a:latin typeface="Georgia" charset="0"/>
              </a:rPr>
              <a:t>。</a:t>
            </a:r>
          </a:p>
          <a:p>
            <a:endParaRPr lang="zh-CN" altLang="en-US" sz="2400" dirty="0" smtClean="0">
              <a:solidFill>
                <a:srgbClr val="4D4D4D"/>
              </a:solidFill>
              <a:latin typeface="Georgia" charset="0"/>
            </a:endParaRPr>
          </a:p>
          <a:p>
            <a:r>
              <a:rPr lang="en-US" altLang="zh-CN" sz="2400" dirty="0" smtClean="0">
                <a:solidFill>
                  <a:srgbClr val="4D4D4D"/>
                </a:solidFill>
                <a:latin typeface="Georgia" charset="0"/>
              </a:rPr>
              <a:t>(2)</a:t>
            </a:r>
            <a:r>
              <a:rPr lang="zh-CN" altLang="en-US" sz="2400" dirty="0" smtClean="0">
                <a:solidFill>
                  <a:srgbClr val="4D4D4D"/>
                </a:solidFill>
                <a:latin typeface="Georgia" charset="0"/>
              </a:rPr>
              <a:t>查找</a:t>
            </a:r>
            <a:r>
              <a:rPr lang="zh-CN" altLang="en-US" sz="2400" dirty="0">
                <a:solidFill>
                  <a:srgbClr val="4D4D4D"/>
                </a:solidFill>
                <a:latin typeface="Georgia" charset="0"/>
              </a:rPr>
              <a:t>机器</a:t>
            </a:r>
            <a:r>
              <a:rPr lang="zh-CN" altLang="en-US" sz="2400" dirty="0" smtClean="0">
                <a:solidFill>
                  <a:srgbClr val="4D4D4D"/>
                </a:solidFill>
                <a:latin typeface="Georgia" charset="0"/>
              </a:rPr>
              <a:t>可读</a:t>
            </a:r>
            <a:r>
              <a:rPr lang="zh-CN" altLang="en-US" sz="2400" dirty="0">
                <a:solidFill>
                  <a:srgbClr val="4D4D4D"/>
                </a:solidFill>
                <a:latin typeface="Georgia" charset="0"/>
              </a:rPr>
              <a:t>词典并进行匹配。若匹配成功</a:t>
            </a:r>
            <a:r>
              <a:rPr lang="en-US" altLang="zh-CN" sz="2400" dirty="0">
                <a:solidFill>
                  <a:srgbClr val="4D4D4D"/>
                </a:solidFill>
                <a:latin typeface="Georgia" charset="0"/>
              </a:rPr>
              <a:t>,</a:t>
            </a:r>
            <a:r>
              <a:rPr lang="zh-CN" altLang="en-US" sz="2400" dirty="0">
                <a:solidFill>
                  <a:srgbClr val="4D4D4D"/>
                </a:solidFill>
                <a:latin typeface="Georgia" charset="0"/>
              </a:rPr>
              <a:t>则将这个匹配</a:t>
            </a:r>
            <a:r>
              <a:rPr lang="zh-CN" altLang="en-US" sz="2400" dirty="0" smtClean="0">
                <a:solidFill>
                  <a:srgbClr val="4D4D4D"/>
                </a:solidFill>
                <a:latin typeface="Georgia" charset="0"/>
              </a:rPr>
              <a:t>字段</a:t>
            </a:r>
            <a:r>
              <a:rPr lang="zh-CN" altLang="en-US" sz="2400" dirty="0">
                <a:solidFill>
                  <a:srgbClr val="4D4D4D"/>
                </a:solidFill>
                <a:latin typeface="Georgia" charset="0"/>
              </a:rPr>
              <a:t>作为一个词切分出来</a:t>
            </a:r>
            <a:r>
              <a:rPr lang="en-US" altLang="zh-CN" sz="2400" dirty="0">
                <a:solidFill>
                  <a:srgbClr val="4D4D4D"/>
                </a:solidFill>
                <a:latin typeface="Georgia" charset="0"/>
              </a:rPr>
              <a:t>;</a:t>
            </a:r>
            <a:r>
              <a:rPr lang="zh-CN" altLang="en-US" sz="2400" dirty="0">
                <a:solidFill>
                  <a:srgbClr val="4D4D4D"/>
                </a:solidFill>
                <a:latin typeface="Georgia" charset="0"/>
              </a:rPr>
              <a:t>若匹配不成功</a:t>
            </a:r>
            <a:r>
              <a:rPr lang="en-US" altLang="zh-CN" sz="2400" dirty="0">
                <a:solidFill>
                  <a:srgbClr val="4D4D4D"/>
                </a:solidFill>
                <a:latin typeface="Georgia" charset="0"/>
              </a:rPr>
              <a:t>,</a:t>
            </a:r>
            <a:r>
              <a:rPr lang="zh-CN" altLang="en-US" sz="2400" dirty="0">
                <a:solidFill>
                  <a:srgbClr val="4D4D4D"/>
                </a:solidFill>
                <a:latin typeface="Georgia" charset="0"/>
              </a:rPr>
              <a:t>则将这个</a:t>
            </a:r>
            <a:r>
              <a:rPr lang="zh-CN" altLang="en-US" sz="2400" dirty="0" smtClean="0">
                <a:solidFill>
                  <a:srgbClr val="4D4D4D"/>
                </a:solidFill>
                <a:latin typeface="Georgia" charset="0"/>
              </a:rPr>
              <a:t>匹配</a:t>
            </a:r>
            <a:r>
              <a:rPr lang="zh-CN" altLang="en-US" sz="2400" dirty="0">
                <a:solidFill>
                  <a:srgbClr val="4D4D4D"/>
                </a:solidFill>
                <a:latin typeface="Georgia" charset="0"/>
              </a:rPr>
              <a:t>字段的最后一个字去掉</a:t>
            </a:r>
            <a:r>
              <a:rPr lang="en-US" altLang="zh-CN" sz="2400" dirty="0">
                <a:solidFill>
                  <a:srgbClr val="4D4D4D"/>
                </a:solidFill>
                <a:latin typeface="Georgia" charset="0"/>
              </a:rPr>
              <a:t>,</a:t>
            </a:r>
            <a:r>
              <a:rPr lang="zh-CN" altLang="en-US" sz="2400" dirty="0">
                <a:solidFill>
                  <a:srgbClr val="4D4D4D"/>
                </a:solidFill>
                <a:latin typeface="Georgia" charset="0"/>
              </a:rPr>
              <a:t>剩下的字符串作为新</a:t>
            </a:r>
            <a:r>
              <a:rPr lang="zh-CN" altLang="en-US" sz="2400" dirty="0" smtClean="0">
                <a:solidFill>
                  <a:srgbClr val="4D4D4D"/>
                </a:solidFill>
                <a:latin typeface="Georgia" charset="0"/>
              </a:rPr>
              <a:t>的匹配</a:t>
            </a:r>
            <a:r>
              <a:rPr lang="zh-CN" altLang="en-US" sz="2400" dirty="0">
                <a:solidFill>
                  <a:srgbClr val="4D4D4D"/>
                </a:solidFill>
                <a:latin typeface="Georgia" charset="0"/>
              </a:rPr>
              <a:t>字段</a:t>
            </a:r>
            <a:r>
              <a:rPr lang="en-US" altLang="zh-CN" sz="2400" dirty="0">
                <a:solidFill>
                  <a:srgbClr val="4D4D4D"/>
                </a:solidFill>
                <a:latin typeface="Georgia" charset="0"/>
              </a:rPr>
              <a:t>,</a:t>
            </a:r>
            <a:r>
              <a:rPr lang="zh-CN" altLang="en-US" sz="2400" dirty="0">
                <a:solidFill>
                  <a:srgbClr val="4D4D4D"/>
                </a:solidFill>
                <a:latin typeface="Georgia" charset="0"/>
              </a:rPr>
              <a:t>进行再次匹配</a:t>
            </a:r>
            <a:r>
              <a:rPr lang="zh-CN" altLang="en-US" sz="2400" dirty="0" smtClean="0">
                <a:solidFill>
                  <a:srgbClr val="4D4D4D"/>
                </a:solidFill>
                <a:latin typeface="Georgia" charset="0"/>
              </a:rPr>
              <a:t>。</a:t>
            </a:r>
          </a:p>
          <a:p>
            <a:endParaRPr lang="zh-CN" altLang="en-US" sz="2400" dirty="0" smtClean="0">
              <a:solidFill>
                <a:srgbClr val="4D4D4D"/>
              </a:solidFill>
              <a:latin typeface="Georgia" charset="0"/>
            </a:endParaRPr>
          </a:p>
          <a:p>
            <a:r>
              <a:rPr lang="en-US" altLang="zh-CN" sz="2400" dirty="0" smtClean="0">
                <a:solidFill>
                  <a:srgbClr val="4D4D4D"/>
                </a:solidFill>
                <a:latin typeface="Georgia" charset="0"/>
              </a:rPr>
              <a:t>(3)</a:t>
            </a:r>
            <a:r>
              <a:rPr lang="zh-CN" altLang="en-US" sz="2400" dirty="0" smtClean="0">
                <a:solidFill>
                  <a:srgbClr val="4D4D4D"/>
                </a:solidFill>
                <a:latin typeface="Georgia" charset="0"/>
              </a:rPr>
              <a:t>重复</a:t>
            </a:r>
            <a:r>
              <a:rPr lang="zh-CN" altLang="en-US" sz="2400" dirty="0">
                <a:solidFill>
                  <a:srgbClr val="4D4D4D"/>
                </a:solidFill>
                <a:latin typeface="Georgia" charset="0"/>
              </a:rPr>
              <a:t>以上过程</a:t>
            </a:r>
            <a:r>
              <a:rPr lang="en-US" altLang="zh-CN" sz="2400" dirty="0">
                <a:solidFill>
                  <a:srgbClr val="4D4D4D"/>
                </a:solidFill>
                <a:latin typeface="Georgia" charset="0"/>
              </a:rPr>
              <a:t>,</a:t>
            </a:r>
            <a:r>
              <a:rPr lang="zh-CN" altLang="en-US" sz="2400" dirty="0">
                <a:solidFill>
                  <a:srgbClr val="4D4D4D"/>
                </a:solidFill>
                <a:latin typeface="Georgia" charset="0"/>
              </a:rPr>
              <a:t>直到</a:t>
            </a:r>
            <a:r>
              <a:rPr lang="zh-CN" altLang="en-US" sz="2400" dirty="0" smtClean="0">
                <a:solidFill>
                  <a:srgbClr val="4D4D4D"/>
                </a:solidFill>
                <a:latin typeface="Georgia" charset="0"/>
              </a:rPr>
              <a:t>切分出</a:t>
            </a:r>
            <a:r>
              <a:rPr lang="zh-CN" altLang="en-US" sz="2400" dirty="0">
                <a:solidFill>
                  <a:srgbClr val="4D4D4D"/>
                </a:solidFill>
                <a:latin typeface="Georgia" charset="0"/>
              </a:rPr>
              <a:t>所有词为止。</a:t>
            </a:r>
          </a:p>
        </p:txBody>
      </p:sp>
    </p:spTree>
    <p:extLst>
      <p:ext uri="{BB962C8B-B14F-4D97-AF65-F5344CB8AC3E}">
        <p14:creationId xmlns:p14="http://schemas.microsoft.com/office/powerpoint/2010/main" val="18223673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600" dirty="0"/>
              <a:t>正向最大匹配法</a:t>
            </a:r>
            <a:endParaRPr kumimoji="1" lang="zh-CN" altLang="en-US" sz="3300" dirty="0"/>
          </a:p>
        </p:txBody>
      </p:sp>
      <p:pic>
        <p:nvPicPr>
          <p:cNvPr id="2" name="图片 1"/>
          <p:cNvPicPr>
            <a:picLocks noChangeAspect="1"/>
          </p:cNvPicPr>
          <p:nvPr/>
        </p:nvPicPr>
        <p:blipFill>
          <a:blip r:embed="rId3"/>
          <a:stretch>
            <a:fillRect/>
          </a:stretch>
        </p:blipFill>
        <p:spPr>
          <a:xfrm>
            <a:off x="1435250" y="1093921"/>
            <a:ext cx="4537537" cy="5686041"/>
          </a:xfrm>
          <a:prstGeom prst="rect">
            <a:avLst/>
          </a:prstGeom>
        </p:spPr>
      </p:pic>
    </p:spTree>
    <p:extLst>
      <p:ext uri="{BB962C8B-B14F-4D97-AF65-F5344CB8AC3E}">
        <p14:creationId xmlns:p14="http://schemas.microsoft.com/office/powerpoint/2010/main" val="11757070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897467" y="1446167"/>
            <a:ext cx="6862625" cy="33629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40000"/>
              </a:lnSpc>
            </a:pPr>
            <a:r>
              <a:rPr lang="zh-CN" altLang="en-US" sz="1800" dirty="0" smtClean="0"/>
              <a:t>现有</a:t>
            </a:r>
            <a:r>
              <a:rPr lang="zh-CN" altLang="en-US" sz="1800" dirty="0"/>
              <a:t>短语“</a:t>
            </a:r>
            <a:r>
              <a:rPr lang="zh-CN" altLang="en-US" sz="1800" dirty="0">
                <a:solidFill>
                  <a:srgbClr val="FF0000"/>
                </a:solidFill>
              </a:rPr>
              <a:t>计算机科学和工程</a:t>
            </a:r>
            <a:r>
              <a:rPr lang="zh-CN" altLang="en-US" sz="1800" dirty="0"/>
              <a:t>”</a:t>
            </a:r>
            <a:r>
              <a:rPr lang="zh-CN" altLang="en-US" sz="1800" dirty="0" smtClean="0"/>
              <a:t>，</a:t>
            </a:r>
          </a:p>
          <a:p>
            <a:pPr>
              <a:lnSpc>
                <a:spcPct val="140000"/>
              </a:lnSpc>
            </a:pPr>
            <a:r>
              <a:rPr lang="zh-CN" altLang="en-US" sz="1800" dirty="0" smtClean="0"/>
              <a:t>假设</a:t>
            </a:r>
            <a:r>
              <a:rPr lang="zh-CN" altLang="en-US" sz="1800" dirty="0"/>
              <a:t>词典中最长词为</a:t>
            </a:r>
            <a:r>
              <a:rPr lang="en-US" altLang="zh-CN" sz="1800" dirty="0"/>
              <a:t>7</a:t>
            </a:r>
            <a:r>
              <a:rPr lang="zh-CN" altLang="en-US" sz="1800" dirty="0"/>
              <a:t>，于是先取“</a:t>
            </a:r>
            <a:r>
              <a:rPr lang="zh-CN" altLang="en-US" sz="1800" dirty="0">
                <a:solidFill>
                  <a:srgbClr val="FF0000"/>
                </a:solidFill>
              </a:rPr>
              <a:t>计算机科学和工</a:t>
            </a:r>
            <a:r>
              <a:rPr lang="zh-CN" altLang="en-US" sz="1800" dirty="0"/>
              <a:t>”为匹配字段，来匹配词典，由于词典中没有改词，故匹配失败；</a:t>
            </a:r>
          </a:p>
          <a:p>
            <a:pPr>
              <a:lnSpc>
                <a:spcPct val="140000"/>
              </a:lnSpc>
            </a:pPr>
            <a:r>
              <a:rPr lang="zh-CN" altLang="en-US" sz="1800" dirty="0"/>
              <a:t>去掉最后一个汉字成为“</a:t>
            </a:r>
            <a:r>
              <a:rPr lang="zh-CN" altLang="en-US" sz="1800" dirty="0">
                <a:solidFill>
                  <a:srgbClr val="FF0000"/>
                </a:solidFill>
              </a:rPr>
              <a:t>计算机科学和</a:t>
            </a:r>
            <a:r>
              <a:rPr lang="zh-CN" altLang="en-US" sz="1800" dirty="0"/>
              <a:t>”作为新的匹配字段，重新匹配词典，同样匹配失败；</a:t>
            </a:r>
          </a:p>
          <a:p>
            <a:pPr>
              <a:lnSpc>
                <a:spcPct val="140000"/>
              </a:lnSpc>
            </a:pPr>
            <a:r>
              <a:rPr lang="zh-CN" altLang="en-US" sz="1800" dirty="0"/>
              <a:t>取“</a:t>
            </a:r>
            <a:r>
              <a:rPr lang="zh-CN" altLang="en-US" sz="1800" dirty="0">
                <a:solidFill>
                  <a:srgbClr val="FF0000"/>
                </a:solidFill>
              </a:rPr>
              <a:t>计算机科学</a:t>
            </a:r>
            <a:r>
              <a:rPr lang="zh-CN" altLang="en-US" sz="1800" dirty="0"/>
              <a:t>”作为新字段，由于词典中有“计算机科学”一词，从而匹配成功，切出的第一个词为“计算机科学”。</a:t>
            </a:r>
          </a:p>
          <a:p>
            <a:pPr>
              <a:lnSpc>
                <a:spcPct val="140000"/>
              </a:lnSpc>
            </a:pPr>
            <a:r>
              <a:rPr lang="zh-CN" altLang="en-US" sz="1800" dirty="0"/>
              <a:t>以此类推，直至切分出第二、第三。。。个词</a:t>
            </a: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600" dirty="0"/>
              <a:t>正向最大匹配法</a:t>
            </a:r>
            <a:endParaRPr kumimoji="1" lang="zh-CN" altLang="en-US" sz="3300" dirty="0"/>
          </a:p>
        </p:txBody>
      </p:sp>
    </p:spTree>
    <p:extLst>
      <p:ext uri="{BB962C8B-B14F-4D97-AF65-F5344CB8AC3E}">
        <p14:creationId xmlns:p14="http://schemas.microsoft.com/office/powerpoint/2010/main" val="1332823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latin typeface="+mj-ea"/>
              </a:rPr>
              <a:t>基于</a:t>
            </a:r>
            <a:r>
              <a:rPr lang="zh-CN" altLang="en-US" sz="3300" dirty="0"/>
              <a:t>词典的机械切分分词方法</a:t>
            </a:r>
            <a:endParaRPr kumimoji="1" lang="zh-CN" altLang="en-US" sz="3300" dirty="0"/>
          </a:p>
        </p:txBody>
      </p:sp>
      <p:sp>
        <p:nvSpPr>
          <p:cNvPr id="2" name="矩形 1"/>
          <p:cNvSpPr/>
          <p:nvPr/>
        </p:nvSpPr>
        <p:spPr>
          <a:xfrm>
            <a:off x="881229" y="1458475"/>
            <a:ext cx="2636817" cy="669414"/>
          </a:xfrm>
          <a:prstGeom prst="rect">
            <a:avLst/>
          </a:prstGeom>
        </p:spPr>
        <p:txBody>
          <a:bodyPr wrap="square">
            <a:spAutoFit/>
          </a:bodyPr>
          <a:lstStyle/>
          <a:p>
            <a:r>
              <a:rPr lang="zh-CN" altLang="en-US" sz="2400" dirty="0">
                <a:latin typeface="SimSun" charset="0"/>
                <a:ea typeface="SimSun" charset="0"/>
                <a:cs typeface="SimSun" charset="0"/>
              </a:rPr>
              <a:t>常见方法</a:t>
            </a:r>
            <a:r>
              <a:rPr lang="zh-CN" altLang="en-US" sz="1500" dirty="0">
                <a:latin typeface="SimSun" charset="0"/>
                <a:ea typeface="SimSun" charset="0"/>
                <a:cs typeface="SimSun" charset="0"/>
              </a:rPr>
              <a:t>：</a:t>
            </a:r>
            <a:r>
              <a:rPr lang="zh-CN" altLang="en-US" sz="1350" dirty="0">
                <a:latin typeface="SimSun" charset="0"/>
                <a:ea typeface="SimSun" charset="0"/>
                <a:cs typeface="SimSun" charset="0"/>
              </a:rPr>
              <a:t/>
            </a:r>
            <a:br>
              <a:rPr lang="zh-CN" altLang="en-US" sz="1350" dirty="0">
                <a:latin typeface="SimSun" charset="0"/>
                <a:ea typeface="SimSun" charset="0"/>
                <a:cs typeface="SimSun" charset="0"/>
              </a:rPr>
            </a:br>
            <a:endParaRPr lang="zh-CN" altLang="en-US" sz="1350" dirty="0">
              <a:latin typeface="SimSun" charset="0"/>
              <a:ea typeface="SimSun" charset="0"/>
              <a:cs typeface="SimSun" charset="0"/>
            </a:endParaRPr>
          </a:p>
        </p:txBody>
      </p:sp>
      <p:sp>
        <p:nvSpPr>
          <p:cNvPr id="12" name="矩形 11"/>
          <p:cNvSpPr/>
          <p:nvPr/>
        </p:nvSpPr>
        <p:spPr>
          <a:xfrm>
            <a:off x="937655" y="1910533"/>
            <a:ext cx="7033311" cy="2677656"/>
          </a:xfrm>
          <a:prstGeom prst="rect">
            <a:avLst/>
          </a:prstGeom>
        </p:spPr>
        <p:txBody>
          <a:bodyPr wrap="square">
            <a:spAutoFit/>
          </a:bodyPr>
          <a:lstStyle/>
          <a:p>
            <a:r>
              <a:rPr lang="zh-CN" altLang="en-US" sz="2400" dirty="0">
                <a:solidFill>
                  <a:srgbClr val="FF0000"/>
                </a:solidFill>
                <a:latin typeface="SimSun" charset="0"/>
                <a:ea typeface="SimSun" charset="0"/>
                <a:cs typeface="SimSun" charset="0"/>
              </a:rPr>
              <a:t>匹配法</a:t>
            </a:r>
            <a:endParaRPr lang="zh-CN" altLang="en-US" sz="2400" dirty="0">
              <a:latin typeface="SimSun" charset="0"/>
              <a:ea typeface="SimSun" charset="0"/>
              <a:cs typeface="SimSun" charset="0"/>
            </a:endParaRPr>
          </a:p>
          <a:p>
            <a:r>
              <a:rPr lang="en-US" altLang="zh-CN" sz="2400" dirty="0"/>
              <a:t>1</a:t>
            </a:r>
            <a:r>
              <a:rPr lang="zh-CN" altLang="en-US" sz="2400" dirty="0"/>
              <a:t>）正向最大匹配法（由左到右的</a:t>
            </a:r>
            <a:r>
              <a:rPr lang="zh-CN" altLang="en-US" sz="2400" dirty="0" smtClean="0"/>
              <a:t>方向</a:t>
            </a:r>
            <a:r>
              <a:rPr lang="zh-CN" altLang="en-US" sz="2400" dirty="0"/>
              <a:t>）</a:t>
            </a:r>
          </a:p>
          <a:p>
            <a:r>
              <a:rPr lang="en-US" altLang="zh-CN" sz="2400" dirty="0"/>
              <a:t>2</a:t>
            </a:r>
            <a:r>
              <a:rPr lang="zh-CN" altLang="en-US" sz="2400" dirty="0"/>
              <a:t>）</a:t>
            </a:r>
            <a:r>
              <a:rPr lang="zh-CN" altLang="en-US" sz="2400" dirty="0">
                <a:solidFill>
                  <a:srgbClr val="FF0000"/>
                </a:solidFill>
              </a:rPr>
              <a:t>逆向最大匹配法（由右到左的方向</a:t>
            </a:r>
            <a:r>
              <a:rPr lang="zh-CN" altLang="en-US" sz="2400" dirty="0" smtClean="0">
                <a:solidFill>
                  <a:srgbClr val="FF0000"/>
                </a:solidFill>
              </a:rPr>
              <a:t>）</a:t>
            </a:r>
            <a:endParaRPr lang="zh-CN" altLang="en-US" sz="2400" dirty="0">
              <a:solidFill>
                <a:srgbClr val="FF0000"/>
              </a:solidFill>
            </a:endParaRPr>
          </a:p>
          <a:p>
            <a:r>
              <a:rPr lang="en-US" altLang="zh-CN" sz="2400" dirty="0"/>
              <a:t>3</a:t>
            </a:r>
            <a:r>
              <a:rPr lang="zh-CN" altLang="en-US" sz="2400" dirty="0"/>
              <a:t>）最少切分（使每一句中切出的词数最小）</a:t>
            </a:r>
          </a:p>
          <a:p>
            <a:r>
              <a:rPr lang="en-US" altLang="zh-CN" sz="2400" dirty="0">
                <a:latin typeface="SimSun" charset="0"/>
                <a:ea typeface="SimSun" charset="0"/>
                <a:cs typeface="SimSun" charset="0"/>
              </a:rPr>
              <a:t>4</a:t>
            </a:r>
            <a:r>
              <a:rPr lang="zh-CN" altLang="en-US" sz="2400" dirty="0">
                <a:latin typeface="SimSun" charset="0"/>
                <a:ea typeface="SimSun" charset="0"/>
                <a:cs typeface="SimSun" charset="0"/>
              </a:rPr>
              <a:t>）全切分路径选择法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最短路径方法：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元语法模型法：</a:t>
            </a:r>
          </a:p>
        </p:txBody>
      </p:sp>
    </p:spTree>
    <p:extLst>
      <p:ext uri="{BB962C8B-B14F-4D97-AF65-F5344CB8AC3E}">
        <p14:creationId xmlns:p14="http://schemas.microsoft.com/office/powerpoint/2010/main" val="14313228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latin typeface="+mj-ea"/>
              </a:rPr>
              <a:t>基于</a:t>
            </a:r>
            <a:r>
              <a:rPr lang="zh-CN" altLang="en-US" sz="3300" dirty="0"/>
              <a:t>词典的机械切分分词方法</a:t>
            </a:r>
            <a:endParaRPr kumimoji="1" lang="zh-CN" altLang="en-US" sz="3300" dirty="0"/>
          </a:p>
        </p:txBody>
      </p:sp>
      <p:sp>
        <p:nvSpPr>
          <p:cNvPr id="2" name="矩形 1"/>
          <p:cNvSpPr/>
          <p:nvPr/>
        </p:nvSpPr>
        <p:spPr>
          <a:xfrm>
            <a:off x="881229" y="1458475"/>
            <a:ext cx="2636817" cy="669414"/>
          </a:xfrm>
          <a:prstGeom prst="rect">
            <a:avLst/>
          </a:prstGeom>
        </p:spPr>
        <p:txBody>
          <a:bodyPr wrap="square">
            <a:spAutoFit/>
          </a:bodyPr>
          <a:lstStyle/>
          <a:p>
            <a:r>
              <a:rPr lang="zh-CN" altLang="en-US" sz="2400" dirty="0">
                <a:latin typeface="SimSun" charset="0"/>
                <a:ea typeface="SimSun" charset="0"/>
                <a:cs typeface="SimSun" charset="0"/>
              </a:rPr>
              <a:t>常见方法</a:t>
            </a:r>
            <a:r>
              <a:rPr lang="zh-CN" altLang="en-US" sz="1500" dirty="0">
                <a:latin typeface="SimSun" charset="0"/>
                <a:ea typeface="SimSun" charset="0"/>
                <a:cs typeface="SimSun" charset="0"/>
              </a:rPr>
              <a:t>：</a:t>
            </a:r>
            <a:r>
              <a:rPr lang="zh-CN" altLang="en-US" sz="1350" dirty="0">
                <a:latin typeface="SimSun" charset="0"/>
                <a:ea typeface="SimSun" charset="0"/>
                <a:cs typeface="SimSun" charset="0"/>
              </a:rPr>
              <a:t/>
            </a:r>
            <a:br>
              <a:rPr lang="zh-CN" altLang="en-US" sz="1350" dirty="0">
                <a:latin typeface="SimSun" charset="0"/>
                <a:ea typeface="SimSun" charset="0"/>
                <a:cs typeface="SimSun" charset="0"/>
              </a:rPr>
            </a:br>
            <a:endParaRPr lang="zh-CN" altLang="en-US" sz="1350" dirty="0">
              <a:latin typeface="SimSun" charset="0"/>
              <a:ea typeface="SimSun" charset="0"/>
              <a:cs typeface="SimSun" charset="0"/>
            </a:endParaRPr>
          </a:p>
        </p:txBody>
      </p:sp>
      <p:sp>
        <p:nvSpPr>
          <p:cNvPr id="12" name="矩形 11"/>
          <p:cNvSpPr/>
          <p:nvPr/>
        </p:nvSpPr>
        <p:spPr>
          <a:xfrm>
            <a:off x="937655" y="1910533"/>
            <a:ext cx="7033311" cy="2677656"/>
          </a:xfrm>
          <a:prstGeom prst="rect">
            <a:avLst/>
          </a:prstGeom>
        </p:spPr>
        <p:txBody>
          <a:bodyPr wrap="square">
            <a:spAutoFit/>
          </a:bodyPr>
          <a:lstStyle/>
          <a:p>
            <a:r>
              <a:rPr lang="zh-CN" altLang="en-US" sz="2400" dirty="0">
                <a:solidFill>
                  <a:srgbClr val="FF0000"/>
                </a:solidFill>
                <a:latin typeface="SimSun" charset="0"/>
                <a:ea typeface="SimSun" charset="0"/>
                <a:cs typeface="SimSun" charset="0"/>
              </a:rPr>
              <a:t>匹配法</a:t>
            </a:r>
            <a:endParaRPr lang="zh-CN" altLang="en-US" sz="2400" dirty="0">
              <a:latin typeface="SimSun" charset="0"/>
              <a:ea typeface="SimSun" charset="0"/>
              <a:cs typeface="SimSun" charset="0"/>
            </a:endParaRPr>
          </a:p>
          <a:p>
            <a:r>
              <a:rPr lang="en-US" altLang="zh-CN" sz="2400" dirty="0"/>
              <a:t>1</a:t>
            </a:r>
            <a:r>
              <a:rPr lang="zh-CN" altLang="en-US" sz="2400" dirty="0"/>
              <a:t>）正向最大匹配法（由左到右的</a:t>
            </a:r>
            <a:r>
              <a:rPr lang="zh-CN" altLang="en-US" sz="2400" dirty="0" smtClean="0"/>
              <a:t>方向</a:t>
            </a:r>
            <a:r>
              <a:rPr lang="zh-CN" altLang="en-US" sz="2400" dirty="0"/>
              <a:t>）</a:t>
            </a:r>
          </a:p>
          <a:p>
            <a:r>
              <a:rPr lang="en-US" altLang="zh-CN" sz="2400" dirty="0"/>
              <a:t>2</a:t>
            </a:r>
            <a:r>
              <a:rPr lang="zh-CN" altLang="en-US" sz="2400" dirty="0"/>
              <a:t>）逆向最大匹配法（由右到左的方向</a:t>
            </a:r>
            <a:r>
              <a:rPr lang="zh-CN" altLang="en-US" sz="2400" dirty="0" smtClean="0"/>
              <a:t>）</a:t>
            </a:r>
            <a:endParaRPr lang="zh-CN" altLang="en-US" sz="2400" dirty="0"/>
          </a:p>
          <a:p>
            <a:r>
              <a:rPr lang="en-US" altLang="zh-CN" sz="2400" dirty="0"/>
              <a:t>3</a:t>
            </a:r>
            <a:r>
              <a:rPr lang="zh-CN" altLang="en-US" sz="2400" dirty="0"/>
              <a:t>）</a:t>
            </a:r>
            <a:r>
              <a:rPr lang="zh-CN" altLang="en-US" sz="2400" dirty="0">
                <a:solidFill>
                  <a:srgbClr val="FF0000"/>
                </a:solidFill>
              </a:rPr>
              <a:t>最少切分（使每一句中切出的词数最小）</a:t>
            </a:r>
          </a:p>
          <a:p>
            <a:r>
              <a:rPr lang="en-US" altLang="zh-CN" sz="2400" dirty="0">
                <a:latin typeface="SimSun" charset="0"/>
                <a:ea typeface="SimSun" charset="0"/>
                <a:cs typeface="SimSun" charset="0"/>
              </a:rPr>
              <a:t>4</a:t>
            </a:r>
            <a:r>
              <a:rPr lang="zh-CN" altLang="en-US" sz="2400" dirty="0">
                <a:latin typeface="SimSun" charset="0"/>
                <a:ea typeface="SimSun" charset="0"/>
                <a:cs typeface="SimSun" charset="0"/>
              </a:rPr>
              <a:t>）全切分路径选择法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最短路径方法：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元语法模型法：</a:t>
            </a:r>
          </a:p>
        </p:txBody>
      </p:sp>
    </p:spTree>
    <p:extLst>
      <p:ext uri="{BB962C8B-B14F-4D97-AF65-F5344CB8AC3E}">
        <p14:creationId xmlns:p14="http://schemas.microsoft.com/office/powerpoint/2010/main" val="4589592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3433643" y="1306955"/>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smtClean="0">
                <a:latin typeface="楷体" panose="02010609060101010101" pitchFamily="49" charset="-122"/>
                <a:ea typeface="楷体" panose="02010609060101010101" pitchFamily="49" charset="-122"/>
              </a:rPr>
              <a:t>中文分词</a:t>
            </a:r>
            <a:endParaRPr kumimoji="1" lang="zh-CN" altLang="en-US" sz="3600" dirty="0">
              <a:latin typeface="楷体" panose="02010609060101010101" pitchFamily="49" charset="-122"/>
              <a:ea typeface="楷体" panose="02010609060101010101" pitchFamily="49" charset="-122"/>
            </a:endParaRPr>
          </a:p>
        </p:txBody>
      </p:sp>
      <p:sp>
        <p:nvSpPr>
          <p:cNvPr id="3" name="矩形 2"/>
          <p:cNvSpPr/>
          <p:nvPr/>
        </p:nvSpPr>
        <p:spPr>
          <a:xfrm>
            <a:off x="1389084" y="2115700"/>
            <a:ext cx="4572000" cy="2246769"/>
          </a:xfrm>
          <a:prstGeom prst="rect">
            <a:avLst/>
          </a:prstGeom>
        </p:spPr>
        <p:txBody>
          <a:bodyPr>
            <a:spAutoFit/>
          </a:bodyPr>
          <a:lstStyle/>
          <a:p>
            <a:r>
              <a:rPr kumimoji="1" lang="zh-CN" altLang="en-US" sz="2800" dirty="0" smtClean="0"/>
              <a:t>背景与概念</a:t>
            </a:r>
          </a:p>
          <a:p>
            <a:endParaRPr kumimoji="1" lang="zh-CN" altLang="en-US" sz="2800" dirty="0"/>
          </a:p>
          <a:p>
            <a:r>
              <a:rPr kumimoji="1" lang="zh-CN" altLang="en-US" sz="2800" dirty="0"/>
              <a:t>基本原理 </a:t>
            </a:r>
            <a:endParaRPr kumimoji="1" lang="zh-CN" altLang="en-US" sz="2800" dirty="0" smtClean="0"/>
          </a:p>
          <a:p>
            <a:endParaRPr kumimoji="1" lang="zh-CN" altLang="en-US" sz="2800" dirty="0"/>
          </a:p>
          <a:p>
            <a:r>
              <a:rPr kumimoji="1" lang="zh-CN" altLang="en-US" sz="2800" dirty="0"/>
              <a:t>技术的应用场景</a:t>
            </a:r>
          </a:p>
        </p:txBody>
      </p:sp>
    </p:spTree>
    <p:extLst>
      <p:ext uri="{BB962C8B-B14F-4D97-AF65-F5344CB8AC3E}">
        <p14:creationId xmlns:p14="http://schemas.microsoft.com/office/powerpoint/2010/main" val="16316224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435250" y="1446167"/>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latin typeface="+mj-ea"/>
              </a:rPr>
              <a:t>基于</a:t>
            </a:r>
            <a:r>
              <a:rPr lang="zh-CN" altLang="en-US" sz="3300" dirty="0"/>
              <a:t>词典的机械切分分词方法</a:t>
            </a:r>
            <a:endParaRPr kumimoji="1" lang="zh-CN" altLang="en-US" sz="3300" dirty="0"/>
          </a:p>
        </p:txBody>
      </p:sp>
      <p:sp>
        <p:nvSpPr>
          <p:cNvPr id="2" name="矩形 1"/>
          <p:cNvSpPr/>
          <p:nvPr/>
        </p:nvSpPr>
        <p:spPr>
          <a:xfrm>
            <a:off x="881229" y="1458475"/>
            <a:ext cx="2636817" cy="669414"/>
          </a:xfrm>
          <a:prstGeom prst="rect">
            <a:avLst/>
          </a:prstGeom>
        </p:spPr>
        <p:txBody>
          <a:bodyPr wrap="square">
            <a:spAutoFit/>
          </a:bodyPr>
          <a:lstStyle/>
          <a:p>
            <a:r>
              <a:rPr lang="zh-CN" altLang="en-US" sz="2400" dirty="0">
                <a:latin typeface="SimSun" charset="0"/>
                <a:ea typeface="SimSun" charset="0"/>
                <a:cs typeface="SimSun" charset="0"/>
              </a:rPr>
              <a:t>常见方法</a:t>
            </a:r>
            <a:r>
              <a:rPr lang="zh-CN" altLang="en-US" sz="1500" dirty="0">
                <a:latin typeface="SimSun" charset="0"/>
                <a:ea typeface="SimSun" charset="0"/>
                <a:cs typeface="SimSun" charset="0"/>
              </a:rPr>
              <a:t>：</a:t>
            </a:r>
            <a:r>
              <a:rPr lang="zh-CN" altLang="en-US" sz="1350" dirty="0">
                <a:latin typeface="SimSun" charset="0"/>
                <a:ea typeface="SimSun" charset="0"/>
                <a:cs typeface="SimSun" charset="0"/>
              </a:rPr>
              <a:t/>
            </a:r>
            <a:br>
              <a:rPr lang="zh-CN" altLang="en-US" sz="1350" dirty="0">
                <a:latin typeface="SimSun" charset="0"/>
                <a:ea typeface="SimSun" charset="0"/>
                <a:cs typeface="SimSun" charset="0"/>
              </a:rPr>
            </a:br>
            <a:endParaRPr lang="zh-CN" altLang="en-US" sz="1350" dirty="0">
              <a:latin typeface="SimSun" charset="0"/>
              <a:ea typeface="SimSun" charset="0"/>
              <a:cs typeface="SimSun" charset="0"/>
            </a:endParaRPr>
          </a:p>
        </p:txBody>
      </p:sp>
      <p:sp>
        <p:nvSpPr>
          <p:cNvPr id="12" name="矩形 11"/>
          <p:cNvSpPr/>
          <p:nvPr/>
        </p:nvSpPr>
        <p:spPr>
          <a:xfrm>
            <a:off x="937655" y="1910533"/>
            <a:ext cx="7033311" cy="2677656"/>
          </a:xfrm>
          <a:prstGeom prst="rect">
            <a:avLst/>
          </a:prstGeom>
        </p:spPr>
        <p:txBody>
          <a:bodyPr wrap="square">
            <a:spAutoFit/>
          </a:bodyPr>
          <a:lstStyle/>
          <a:p>
            <a:r>
              <a:rPr lang="zh-CN" altLang="en-US" sz="2400" dirty="0">
                <a:solidFill>
                  <a:srgbClr val="FF0000"/>
                </a:solidFill>
                <a:latin typeface="SimSun" charset="0"/>
                <a:ea typeface="SimSun" charset="0"/>
                <a:cs typeface="SimSun" charset="0"/>
              </a:rPr>
              <a:t>匹配法</a:t>
            </a:r>
            <a:endParaRPr lang="zh-CN" altLang="en-US" sz="2400" dirty="0">
              <a:latin typeface="SimSun" charset="0"/>
              <a:ea typeface="SimSun" charset="0"/>
              <a:cs typeface="SimSun" charset="0"/>
            </a:endParaRPr>
          </a:p>
          <a:p>
            <a:r>
              <a:rPr lang="en-US" altLang="zh-CN" sz="2400" dirty="0"/>
              <a:t>1</a:t>
            </a:r>
            <a:r>
              <a:rPr lang="zh-CN" altLang="en-US" sz="2400" dirty="0"/>
              <a:t>）正向最大匹配法（由左到右的</a:t>
            </a:r>
            <a:r>
              <a:rPr lang="zh-CN" altLang="en-US" sz="2400" dirty="0" smtClean="0"/>
              <a:t>方向</a:t>
            </a:r>
            <a:r>
              <a:rPr lang="zh-CN" altLang="en-US" sz="2400" dirty="0"/>
              <a:t>）</a:t>
            </a:r>
          </a:p>
          <a:p>
            <a:r>
              <a:rPr lang="en-US" altLang="zh-CN" sz="2400" dirty="0"/>
              <a:t>2</a:t>
            </a:r>
            <a:r>
              <a:rPr lang="zh-CN" altLang="en-US" sz="2400" dirty="0"/>
              <a:t>）逆向最大匹配法（由右到左的方向</a:t>
            </a:r>
            <a:r>
              <a:rPr lang="zh-CN" altLang="en-US" sz="2400" dirty="0" smtClean="0"/>
              <a:t>）</a:t>
            </a:r>
            <a:endParaRPr lang="zh-CN" altLang="en-US" sz="2400" dirty="0"/>
          </a:p>
          <a:p>
            <a:r>
              <a:rPr lang="en-US" altLang="zh-CN" sz="2400" dirty="0"/>
              <a:t>3</a:t>
            </a:r>
            <a:r>
              <a:rPr lang="zh-CN" altLang="en-US" sz="2400" dirty="0"/>
              <a:t>）最少切分（使每一句中切出的词数最小）</a:t>
            </a:r>
          </a:p>
          <a:p>
            <a:r>
              <a:rPr lang="en-US" altLang="zh-CN" sz="2400" dirty="0">
                <a:latin typeface="SimSun" charset="0"/>
                <a:ea typeface="SimSun" charset="0"/>
                <a:cs typeface="SimSun" charset="0"/>
              </a:rPr>
              <a:t>4</a:t>
            </a:r>
            <a:r>
              <a:rPr lang="zh-CN" altLang="en-US" sz="2400" dirty="0">
                <a:latin typeface="SimSun" charset="0"/>
                <a:ea typeface="SimSun" charset="0"/>
                <a:cs typeface="SimSun" charset="0"/>
              </a:rPr>
              <a:t>）全切分路径选择法</a:t>
            </a:r>
          </a:p>
          <a:p>
            <a:pPr lvl="1"/>
            <a:r>
              <a:rPr lang="en-US" altLang="zh-CN" sz="2400" dirty="0" smtClean="0">
                <a:latin typeface="SimSun" charset="0"/>
                <a:ea typeface="SimSun" charset="0"/>
                <a:cs typeface="SimSun" charset="0"/>
              </a:rPr>
              <a:t>n</a:t>
            </a:r>
            <a:r>
              <a:rPr lang="zh-CN" altLang="en-US" sz="2400" dirty="0" smtClean="0">
                <a:latin typeface="SimSun" charset="0"/>
                <a:ea typeface="SimSun" charset="0"/>
                <a:cs typeface="SimSun" charset="0"/>
              </a:rPr>
              <a:t>最短路径方法：</a:t>
            </a:r>
          </a:p>
          <a:p>
            <a:pPr lvl="1"/>
            <a:r>
              <a:rPr lang="en-US" altLang="zh-CN" sz="2400" dirty="0" smtClean="0">
                <a:solidFill>
                  <a:srgbClr val="FF0000"/>
                </a:solidFill>
                <a:latin typeface="SimSun" charset="0"/>
                <a:ea typeface="SimSun" charset="0"/>
                <a:cs typeface="SimSun" charset="0"/>
              </a:rPr>
              <a:t>n</a:t>
            </a:r>
            <a:r>
              <a:rPr lang="zh-CN" altLang="en-US" sz="2400" dirty="0" smtClean="0">
                <a:solidFill>
                  <a:srgbClr val="FF0000"/>
                </a:solidFill>
                <a:latin typeface="SimSun" charset="0"/>
                <a:ea typeface="SimSun" charset="0"/>
                <a:cs typeface="SimSun" charset="0"/>
              </a:rPr>
              <a:t>元语法模型法：</a:t>
            </a:r>
          </a:p>
        </p:txBody>
      </p:sp>
    </p:spTree>
    <p:extLst>
      <p:ext uri="{BB962C8B-B14F-4D97-AF65-F5344CB8AC3E}">
        <p14:creationId xmlns:p14="http://schemas.microsoft.com/office/powerpoint/2010/main" val="2704590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897467" y="11937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300" dirty="0" smtClean="0">
                <a:latin typeface="+mj-ea"/>
              </a:rPr>
              <a:t>n</a:t>
            </a:r>
            <a:r>
              <a:rPr lang="zh-CN" altLang="en-US" sz="3300" dirty="0" smtClean="0">
                <a:latin typeface="+mj-ea"/>
              </a:rPr>
              <a:t>元语法模型</a:t>
            </a:r>
            <a:endParaRPr kumimoji="1" lang="zh-CN" altLang="en-US" sz="3300" dirty="0"/>
          </a:p>
        </p:txBody>
      </p:sp>
      <p:sp>
        <p:nvSpPr>
          <p:cNvPr id="3" name="矩形 2"/>
          <p:cNvSpPr/>
          <p:nvPr/>
        </p:nvSpPr>
        <p:spPr>
          <a:xfrm>
            <a:off x="897467" y="2034262"/>
            <a:ext cx="7349065" cy="1815882"/>
          </a:xfrm>
          <a:prstGeom prst="rect">
            <a:avLst/>
          </a:prstGeom>
        </p:spPr>
        <p:txBody>
          <a:bodyPr wrap="square">
            <a:spAutoFit/>
          </a:bodyPr>
          <a:lstStyle/>
          <a:p>
            <a:r>
              <a:rPr lang="zh-CN" altLang="en-US" sz="2800" dirty="0">
                <a:latin typeface="SimSun" charset="0"/>
                <a:ea typeface="SimSun" charset="0"/>
                <a:cs typeface="SimSun" charset="0"/>
              </a:rPr>
              <a:t>根据</a:t>
            </a:r>
            <a:r>
              <a:rPr lang="en-US" altLang="zh-CN" sz="2800" dirty="0">
                <a:latin typeface="SimSun" charset="0"/>
                <a:ea typeface="SimSun" charset="0"/>
                <a:cs typeface="SimSun" charset="0"/>
              </a:rPr>
              <a:t>n</a:t>
            </a:r>
            <a:r>
              <a:rPr lang="zh-CN" altLang="en-US" sz="2800" dirty="0">
                <a:latin typeface="SimSun" charset="0"/>
                <a:ea typeface="SimSun" charset="0"/>
                <a:cs typeface="SimSun" charset="0"/>
              </a:rPr>
              <a:t>元语法模型，路径构成时会考虑词的上下文关系，根据语料库的统计结果，找出构成句子最大模型概率。一般情况下，使用</a:t>
            </a:r>
            <a:r>
              <a:rPr lang="en-US" altLang="zh-CN" sz="2800" dirty="0">
                <a:latin typeface="SimSun" charset="0"/>
                <a:ea typeface="SimSun" charset="0"/>
                <a:cs typeface="SimSun" charset="0"/>
              </a:rPr>
              <a:t>unigram</a:t>
            </a:r>
            <a:r>
              <a:rPr lang="zh-CN" altLang="en-US" sz="2800" dirty="0">
                <a:latin typeface="SimSun" charset="0"/>
                <a:ea typeface="SimSun" charset="0"/>
                <a:cs typeface="SimSun" charset="0"/>
              </a:rPr>
              <a:t>和</a:t>
            </a:r>
            <a:r>
              <a:rPr lang="en-US" altLang="zh-CN" sz="2800" dirty="0">
                <a:latin typeface="SimSun" charset="0"/>
                <a:ea typeface="SimSun" charset="0"/>
                <a:cs typeface="SimSun" charset="0"/>
              </a:rPr>
              <a:t>bigram</a:t>
            </a:r>
            <a:r>
              <a:rPr lang="zh-CN" altLang="en-US" sz="2800" dirty="0">
                <a:latin typeface="SimSun" charset="0"/>
                <a:ea typeface="SimSun" charset="0"/>
                <a:cs typeface="SimSun" charset="0"/>
              </a:rPr>
              <a:t>的</a:t>
            </a:r>
            <a:r>
              <a:rPr lang="en-US" altLang="zh-CN" sz="2800" dirty="0">
                <a:latin typeface="SimSun" charset="0"/>
                <a:ea typeface="SimSun" charset="0"/>
                <a:cs typeface="SimSun" charset="0"/>
              </a:rPr>
              <a:t>n</a:t>
            </a:r>
            <a:r>
              <a:rPr lang="zh-CN" altLang="en-US" sz="2800" dirty="0">
                <a:latin typeface="SimSun" charset="0"/>
                <a:ea typeface="SimSun" charset="0"/>
                <a:cs typeface="SimSun" charset="0"/>
              </a:rPr>
              <a:t>元语法模型的情况较多</a:t>
            </a:r>
            <a:endParaRPr lang="zh-CN" altLang="en-US" sz="2800" dirty="0"/>
          </a:p>
        </p:txBody>
      </p:sp>
    </p:spTree>
    <p:extLst>
      <p:ext uri="{BB962C8B-B14F-4D97-AF65-F5344CB8AC3E}">
        <p14:creationId xmlns:p14="http://schemas.microsoft.com/office/powerpoint/2010/main" val="15668050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99473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基于</a:t>
            </a:r>
            <a:r>
              <a:rPr lang="en-US" altLang="zh-CN" sz="3300" dirty="0"/>
              <a:t>n</a:t>
            </a:r>
            <a:r>
              <a:rPr lang="zh-CN" altLang="en-US" sz="3300" dirty="0"/>
              <a:t>元语法模型的分词方法</a:t>
            </a:r>
            <a:endParaRPr kumimoji="1" lang="zh-CN" altLang="en-US" sz="3300" dirty="0"/>
          </a:p>
        </p:txBody>
      </p:sp>
      <p:pic>
        <p:nvPicPr>
          <p:cNvPr id="11" name="内容占位符 3"/>
          <p:cNvPicPr>
            <a:picLocks noChangeAspect="1"/>
          </p:cNvPicPr>
          <p:nvPr/>
        </p:nvPicPr>
        <p:blipFill>
          <a:blip r:embed="rId3"/>
          <a:stretch>
            <a:fillRect/>
          </a:stretch>
        </p:blipFill>
        <p:spPr>
          <a:xfrm>
            <a:off x="1625600" y="1701743"/>
            <a:ext cx="6124482" cy="3500740"/>
          </a:xfrm>
          <a:prstGeom prst="rect">
            <a:avLst/>
          </a:prstGeom>
        </p:spPr>
      </p:pic>
    </p:spTree>
    <p:extLst>
      <p:ext uri="{BB962C8B-B14F-4D97-AF65-F5344CB8AC3E}">
        <p14:creationId xmlns:p14="http://schemas.microsoft.com/office/powerpoint/2010/main" val="18007439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99473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基于</a:t>
            </a:r>
            <a:r>
              <a:rPr lang="en-US" altLang="zh-CN" sz="3300" dirty="0"/>
              <a:t>n</a:t>
            </a:r>
            <a:r>
              <a:rPr lang="zh-CN" altLang="en-US" sz="3300" dirty="0"/>
              <a:t>元语法模型的分词方法</a:t>
            </a:r>
            <a:endParaRPr kumimoji="1" lang="zh-CN" altLang="en-US" sz="3300" dirty="0"/>
          </a:p>
        </p:txBody>
      </p:sp>
      <p:pic>
        <p:nvPicPr>
          <p:cNvPr id="12" name="内容占位符 4"/>
          <p:cNvPicPr>
            <a:picLocks noChangeAspect="1"/>
          </p:cNvPicPr>
          <p:nvPr/>
        </p:nvPicPr>
        <p:blipFill>
          <a:blip r:embed="rId3"/>
          <a:stretch>
            <a:fillRect/>
          </a:stretch>
        </p:blipFill>
        <p:spPr>
          <a:xfrm>
            <a:off x="1590326" y="1789329"/>
            <a:ext cx="6123600" cy="3413154"/>
          </a:xfrm>
          <a:prstGeom prst="rect">
            <a:avLst/>
          </a:prstGeom>
        </p:spPr>
      </p:pic>
    </p:spTree>
    <p:extLst>
      <p:ext uri="{BB962C8B-B14F-4D97-AF65-F5344CB8AC3E}">
        <p14:creationId xmlns:p14="http://schemas.microsoft.com/office/powerpoint/2010/main" val="1283974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99473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基于</a:t>
            </a:r>
            <a:r>
              <a:rPr lang="en-US" altLang="zh-CN" sz="3300" dirty="0"/>
              <a:t>n</a:t>
            </a:r>
            <a:r>
              <a:rPr lang="zh-CN" altLang="en-US" sz="3300" dirty="0"/>
              <a:t>元语法模型的分词方法</a:t>
            </a:r>
            <a:endParaRPr kumimoji="1" lang="zh-CN" altLang="en-US" sz="3300" dirty="0"/>
          </a:p>
        </p:txBody>
      </p:sp>
      <p:pic>
        <p:nvPicPr>
          <p:cNvPr id="12" name="内容占位符 4"/>
          <p:cNvPicPr>
            <a:picLocks noChangeAspect="1"/>
          </p:cNvPicPr>
          <p:nvPr/>
        </p:nvPicPr>
        <p:blipFill>
          <a:blip r:embed="rId3"/>
          <a:stretch>
            <a:fillRect/>
          </a:stretch>
        </p:blipFill>
        <p:spPr>
          <a:xfrm>
            <a:off x="1605841" y="1755947"/>
            <a:ext cx="6221539" cy="3501900"/>
          </a:xfrm>
          <a:prstGeom prst="rect">
            <a:avLst/>
          </a:prstGeom>
        </p:spPr>
      </p:pic>
    </p:spTree>
    <p:extLst>
      <p:ext uri="{BB962C8B-B14F-4D97-AF65-F5344CB8AC3E}">
        <p14:creationId xmlns:p14="http://schemas.microsoft.com/office/powerpoint/2010/main" val="2793541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99473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基于</a:t>
            </a:r>
            <a:r>
              <a:rPr lang="en-US" altLang="zh-CN" sz="3300" dirty="0"/>
              <a:t>n</a:t>
            </a:r>
            <a:r>
              <a:rPr lang="zh-CN" altLang="en-US" sz="3300" dirty="0"/>
              <a:t>元语法模型的分词方法</a:t>
            </a:r>
            <a:endParaRPr kumimoji="1" lang="zh-CN" altLang="en-US" sz="3300" dirty="0"/>
          </a:p>
        </p:txBody>
      </p:sp>
      <p:pic>
        <p:nvPicPr>
          <p:cNvPr id="12" name="内容占位符 4"/>
          <p:cNvPicPr>
            <a:picLocks noChangeAspect="1"/>
          </p:cNvPicPr>
          <p:nvPr/>
        </p:nvPicPr>
        <p:blipFill>
          <a:blip r:embed="rId3"/>
          <a:stretch>
            <a:fillRect/>
          </a:stretch>
        </p:blipFill>
        <p:spPr>
          <a:xfrm>
            <a:off x="1765028" y="1745792"/>
            <a:ext cx="6062352" cy="3501900"/>
          </a:xfrm>
          <a:prstGeom prst="rect">
            <a:avLst/>
          </a:prstGeom>
        </p:spPr>
      </p:pic>
    </p:spTree>
    <p:extLst>
      <p:ext uri="{BB962C8B-B14F-4D97-AF65-F5344CB8AC3E}">
        <p14:creationId xmlns:p14="http://schemas.microsoft.com/office/powerpoint/2010/main" val="11060188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1002275"/>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基于</a:t>
            </a:r>
            <a:r>
              <a:rPr lang="en-US" altLang="zh-CN" sz="3300" dirty="0"/>
              <a:t>n</a:t>
            </a:r>
            <a:r>
              <a:rPr lang="zh-CN" altLang="en-US" sz="3300" dirty="0"/>
              <a:t>元语法模型的分词方法</a:t>
            </a:r>
            <a:endParaRPr kumimoji="1" lang="zh-CN" altLang="en-US" sz="3300" dirty="0"/>
          </a:p>
        </p:txBody>
      </p:sp>
      <p:pic>
        <p:nvPicPr>
          <p:cNvPr id="12" name="内容占位符 5"/>
          <p:cNvPicPr>
            <a:picLocks noChangeAspect="1"/>
          </p:cNvPicPr>
          <p:nvPr/>
        </p:nvPicPr>
        <p:blipFill>
          <a:blip r:embed="rId3"/>
          <a:stretch>
            <a:fillRect/>
          </a:stretch>
        </p:blipFill>
        <p:spPr>
          <a:xfrm>
            <a:off x="1608090" y="1770553"/>
            <a:ext cx="6105836" cy="3384914"/>
          </a:xfrm>
          <a:prstGeom prst="rect">
            <a:avLst/>
          </a:prstGeom>
        </p:spPr>
      </p:pic>
    </p:spTree>
    <p:extLst>
      <p:ext uri="{BB962C8B-B14F-4D97-AF65-F5344CB8AC3E}">
        <p14:creationId xmlns:p14="http://schemas.microsoft.com/office/powerpoint/2010/main" val="189273735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1002275"/>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基于</a:t>
            </a:r>
            <a:r>
              <a:rPr lang="en-US" altLang="zh-CN" sz="3300" dirty="0"/>
              <a:t>n</a:t>
            </a:r>
            <a:r>
              <a:rPr lang="zh-CN" altLang="en-US" sz="3300" dirty="0"/>
              <a:t>元语法模型的分词方法</a:t>
            </a:r>
            <a:endParaRPr kumimoji="1" lang="zh-CN" altLang="en-US" sz="3300" dirty="0"/>
          </a:p>
        </p:txBody>
      </p:sp>
      <p:pic>
        <p:nvPicPr>
          <p:cNvPr id="2" name="图片 1"/>
          <p:cNvPicPr>
            <a:picLocks noChangeAspect="1"/>
          </p:cNvPicPr>
          <p:nvPr/>
        </p:nvPicPr>
        <p:blipFill>
          <a:blip r:embed="rId3"/>
          <a:stretch>
            <a:fillRect/>
          </a:stretch>
        </p:blipFill>
        <p:spPr>
          <a:xfrm>
            <a:off x="1535974" y="1790383"/>
            <a:ext cx="6242729" cy="3493800"/>
          </a:xfrm>
          <a:prstGeom prst="rect">
            <a:avLst/>
          </a:prstGeom>
        </p:spPr>
      </p:pic>
    </p:spTree>
    <p:extLst>
      <p:ext uri="{BB962C8B-B14F-4D97-AF65-F5344CB8AC3E}">
        <p14:creationId xmlns:p14="http://schemas.microsoft.com/office/powerpoint/2010/main" val="119263067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115617" y="1866621"/>
            <a:ext cx="6862625" cy="33629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smtClean="0"/>
              <a:t>使用词典的方法方法</a:t>
            </a:r>
            <a:r>
              <a:rPr lang="zh-CN" altLang="en-US" sz="2400" dirty="0"/>
              <a:t>切分精度不高，实际应用意义不大。随着语料的增多，误差也逐渐变大</a:t>
            </a:r>
            <a:r>
              <a:rPr lang="zh-CN" altLang="en-US" sz="2400" dirty="0" smtClean="0"/>
              <a:t>。</a:t>
            </a:r>
          </a:p>
          <a:p>
            <a:endParaRPr lang="zh-CN" altLang="en-US" sz="2400" dirty="0"/>
          </a:p>
          <a:p>
            <a:r>
              <a:rPr lang="zh-CN" altLang="en-US" sz="2400" dirty="0" smtClean="0"/>
              <a:t>基于词典的</a:t>
            </a:r>
            <a:r>
              <a:rPr lang="zh-CN" altLang="en-US" sz="2400" dirty="0"/>
              <a:t>搜索方法还存在局限性</a:t>
            </a:r>
            <a:r>
              <a:rPr lang="zh-CN" altLang="en-US" sz="2400" dirty="0" smtClean="0"/>
              <a:t>，基于</a:t>
            </a:r>
            <a:r>
              <a:rPr lang="zh-CN" altLang="en-US" sz="2400" dirty="0"/>
              <a:t>正向最大匹配算法的分词器准确率为</a:t>
            </a:r>
            <a:r>
              <a:rPr lang="en-US" altLang="zh-CN" sz="2400" dirty="0"/>
              <a:t>78</a:t>
            </a:r>
            <a:r>
              <a:rPr lang="en-US" altLang="zh-CN" sz="2400" dirty="0" smtClean="0"/>
              <a:t>%;</a:t>
            </a:r>
            <a:endParaRPr lang="zh-CN" altLang="en-US" sz="2400" dirty="0" smtClean="0"/>
          </a:p>
          <a:p>
            <a:endParaRPr lang="en-US" altLang="zh-CN" sz="2400" dirty="0"/>
          </a:p>
          <a:p>
            <a:r>
              <a:rPr lang="zh-CN" altLang="en-US" sz="2400" dirty="0"/>
              <a:t>基于双向匹配算法最高精度也只在</a:t>
            </a:r>
            <a:r>
              <a:rPr lang="en-US" altLang="zh-CN" sz="2400" dirty="0"/>
              <a:t>80%</a:t>
            </a:r>
            <a:r>
              <a:rPr lang="zh-CN" altLang="en-US" sz="2400" dirty="0"/>
              <a:t>左右徘徊。显然这不能满足高精度文本处理需求</a:t>
            </a:r>
          </a:p>
          <a:p>
            <a:r>
              <a:rPr lang="zh-CN" altLang="en-US" sz="2400" dirty="0"/>
              <a:t/>
            </a:r>
            <a:br>
              <a:rPr lang="zh-CN" altLang="en-US" sz="2400" dirty="0"/>
            </a:br>
            <a:endParaRPr lang="zh-CN" altLang="en-US" sz="2400" dirty="0"/>
          </a:p>
        </p:txBody>
      </p:sp>
      <p:sp>
        <p:nvSpPr>
          <p:cNvPr id="9" name="内容占位符 2"/>
          <p:cNvSpPr txBox="1">
            <a:spLocks/>
          </p:cNvSpPr>
          <p:nvPr/>
        </p:nvSpPr>
        <p:spPr>
          <a:xfrm>
            <a:off x="1548704" y="2288745"/>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4275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300" dirty="0" smtClean="0"/>
              <a:t>基于词典的方法</a:t>
            </a:r>
            <a:endParaRPr kumimoji="1" lang="zh-CN" altLang="en-US" sz="3300" dirty="0"/>
          </a:p>
        </p:txBody>
      </p:sp>
    </p:spTree>
    <p:extLst>
      <p:ext uri="{BB962C8B-B14F-4D97-AF65-F5344CB8AC3E}">
        <p14:creationId xmlns:p14="http://schemas.microsoft.com/office/powerpoint/2010/main" val="17013278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411880"/>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基于字的</a:t>
            </a:r>
            <a:r>
              <a:rPr lang="zh-CN" altLang="en-US" sz="3300" dirty="0"/>
              <a:t>分词</a:t>
            </a:r>
            <a:r>
              <a:rPr lang="zh-CN" altLang="en-US" sz="3300" dirty="0" smtClean="0"/>
              <a:t>方法（序列标注）</a:t>
            </a:r>
            <a:endParaRPr kumimoji="1" lang="zh-CN" altLang="en-US" sz="3300" dirty="0"/>
          </a:p>
        </p:txBody>
      </p:sp>
      <p:sp>
        <p:nvSpPr>
          <p:cNvPr id="3" name="矩形 2"/>
          <p:cNvSpPr/>
          <p:nvPr/>
        </p:nvSpPr>
        <p:spPr>
          <a:xfrm>
            <a:off x="1089618" y="1528593"/>
            <a:ext cx="6737762" cy="3539430"/>
          </a:xfrm>
          <a:prstGeom prst="rect">
            <a:avLst/>
          </a:prstGeom>
        </p:spPr>
        <p:txBody>
          <a:bodyPr wrap="square">
            <a:spAutoFit/>
          </a:bodyPr>
          <a:lstStyle/>
          <a:p>
            <a:r>
              <a:rPr lang="zh-CN" altLang="en-US" sz="2000" dirty="0"/>
              <a:t>将文本中每个字按在词中的位置进行标注，常用</a:t>
            </a:r>
            <a:r>
              <a:rPr lang="en-US" altLang="zh-CN" sz="2000" dirty="0"/>
              <a:t>BMES</a:t>
            </a:r>
            <a:r>
              <a:rPr lang="zh-CN" altLang="en-US" sz="2000" dirty="0"/>
              <a:t>标记 </a:t>
            </a:r>
          </a:p>
          <a:p>
            <a:r>
              <a:rPr lang="en-US" altLang="zh-CN" sz="2000" dirty="0"/>
              <a:t>B</a:t>
            </a:r>
            <a:r>
              <a:rPr lang="zh-CN" altLang="en-US" sz="2000" dirty="0"/>
              <a:t>，</a:t>
            </a:r>
            <a:r>
              <a:rPr lang="en-US" altLang="zh-CN" sz="2000" dirty="0"/>
              <a:t>Begin</a:t>
            </a:r>
            <a:r>
              <a:rPr lang="zh-CN" altLang="en-US" sz="2000" dirty="0"/>
              <a:t>，表示这个字是一个词的首字 </a:t>
            </a:r>
          </a:p>
          <a:p>
            <a:r>
              <a:rPr lang="en-US" altLang="zh-CN" sz="2000" dirty="0"/>
              <a:t>M</a:t>
            </a:r>
            <a:r>
              <a:rPr lang="zh-CN" altLang="en-US" sz="2000" dirty="0"/>
              <a:t>，</a:t>
            </a:r>
            <a:r>
              <a:rPr lang="en-US" altLang="zh-CN" sz="2000" dirty="0"/>
              <a:t>Middle</a:t>
            </a:r>
            <a:r>
              <a:rPr lang="zh-CN" altLang="en-US" sz="2000" dirty="0"/>
              <a:t>，表示这是一个词中间的字 </a:t>
            </a:r>
          </a:p>
          <a:p>
            <a:r>
              <a:rPr lang="en-US" altLang="zh-CN" sz="2000" dirty="0"/>
              <a:t>E</a:t>
            </a:r>
            <a:r>
              <a:rPr lang="zh-CN" altLang="en-US" sz="2000" dirty="0"/>
              <a:t>，</a:t>
            </a:r>
            <a:r>
              <a:rPr lang="en-US" altLang="zh-CN" sz="2000" dirty="0"/>
              <a:t>End</a:t>
            </a:r>
            <a:r>
              <a:rPr lang="zh-CN" altLang="en-US" sz="2000" dirty="0"/>
              <a:t>，表示这是一个词的尾字 </a:t>
            </a:r>
          </a:p>
          <a:p>
            <a:r>
              <a:rPr lang="en-US" altLang="zh-CN" sz="2000" dirty="0"/>
              <a:t>S</a:t>
            </a:r>
            <a:r>
              <a:rPr lang="zh-CN" altLang="en-US" sz="2000" dirty="0"/>
              <a:t>，</a:t>
            </a:r>
            <a:r>
              <a:rPr lang="en-US" altLang="zh-CN" sz="2000" dirty="0"/>
              <a:t>Single</a:t>
            </a:r>
            <a:r>
              <a:rPr lang="zh-CN" altLang="en-US" sz="2000" dirty="0"/>
              <a:t>，表示这是单字成词 </a:t>
            </a:r>
          </a:p>
          <a:p>
            <a:r>
              <a:rPr lang="zh-CN" altLang="en-US" sz="2000" dirty="0"/>
              <a:t>分词的过程就是将一段字符输入模型，然后得到相应的标记序列，再根 据标记序列进行分词。 </a:t>
            </a:r>
          </a:p>
          <a:p>
            <a:r>
              <a:rPr lang="zh-CN" altLang="en-US" sz="2800" dirty="0">
                <a:solidFill>
                  <a:srgbClr val="FF0000"/>
                </a:solidFill>
              </a:rPr>
              <a:t>输入</a:t>
            </a:r>
            <a:r>
              <a:rPr lang="zh-CN" altLang="en-US" sz="2800" dirty="0" smtClean="0"/>
              <a:t>：北京理工大学计算机学院</a:t>
            </a:r>
            <a:endParaRPr lang="zh-CN" altLang="en-US" sz="2800" dirty="0"/>
          </a:p>
          <a:p>
            <a:r>
              <a:rPr lang="zh-CN" altLang="en-US" sz="2800" dirty="0">
                <a:solidFill>
                  <a:srgbClr val="FF0000"/>
                </a:solidFill>
              </a:rPr>
              <a:t>输出</a:t>
            </a:r>
            <a:r>
              <a:rPr lang="zh-CN" altLang="en-US" sz="2800" dirty="0"/>
              <a:t>：</a:t>
            </a:r>
            <a:r>
              <a:rPr lang="en-US" altLang="zh-CN" sz="2800" dirty="0" smtClean="0"/>
              <a:t>BMMMMEBMEBE </a:t>
            </a:r>
            <a:endParaRPr lang="zh-CN" altLang="en-US" sz="2800" dirty="0"/>
          </a:p>
          <a:p>
            <a:r>
              <a:rPr lang="zh-CN" altLang="en-US" sz="2800" dirty="0">
                <a:solidFill>
                  <a:srgbClr val="FF0000"/>
                </a:solidFill>
              </a:rPr>
              <a:t>结果</a:t>
            </a:r>
            <a:r>
              <a:rPr lang="zh-CN" altLang="en-US" sz="2800" dirty="0" smtClean="0"/>
              <a:t>：北京理工大学</a:t>
            </a:r>
            <a:r>
              <a:rPr lang="en-US" altLang="zh-CN" sz="2800" dirty="0" smtClean="0"/>
              <a:t>/</a:t>
            </a:r>
            <a:r>
              <a:rPr lang="zh-CN" altLang="en-US" sz="2800" dirty="0" smtClean="0"/>
              <a:t>计算机</a:t>
            </a:r>
            <a:r>
              <a:rPr lang="en-US" altLang="zh-CN" sz="2800" dirty="0" smtClean="0"/>
              <a:t>/</a:t>
            </a:r>
            <a:r>
              <a:rPr lang="zh-CN" altLang="en-US" sz="2800" dirty="0" smtClean="0"/>
              <a:t>学院</a:t>
            </a:r>
            <a:endParaRPr lang="zh-CN" altLang="en-US" sz="2800" dirty="0"/>
          </a:p>
        </p:txBody>
      </p:sp>
    </p:spTree>
    <p:extLst>
      <p:ext uri="{BB962C8B-B14F-4D97-AF65-F5344CB8AC3E}">
        <p14:creationId xmlns:p14="http://schemas.microsoft.com/office/powerpoint/2010/main" val="2119840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257300" y="447378"/>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t>自然语言处理</a:t>
            </a:r>
            <a:r>
              <a:rPr lang="en-US" altLang="zh-CN" sz="2400" dirty="0"/>
              <a:t>(Natural Language Processing</a:t>
            </a:r>
            <a:r>
              <a:rPr lang="zh-CN" altLang="en-US" sz="2400" dirty="0"/>
              <a:t>，</a:t>
            </a:r>
            <a:r>
              <a:rPr lang="en-US" altLang="zh-CN" sz="2400" dirty="0"/>
              <a:t>NLP)</a:t>
            </a:r>
            <a:endParaRPr kumimoji="1" lang="zh-CN" altLang="en-US" sz="2400" dirty="0"/>
          </a:p>
        </p:txBody>
      </p:sp>
      <p:sp>
        <p:nvSpPr>
          <p:cNvPr id="11" name="内容占位符 2"/>
          <p:cNvSpPr txBox="1">
            <a:spLocks/>
          </p:cNvSpPr>
          <p:nvPr/>
        </p:nvSpPr>
        <p:spPr>
          <a:xfrm>
            <a:off x="797981" y="1568587"/>
            <a:ext cx="4570585" cy="3131744"/>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zh-CN" altLang="en-US" sz="2400" dirty="0">
                <a:solidFill>
                  <a:srgbClr val="FF0000"/>
                </a:solidFill>
              </a:rPr>
              <a:t>计算机科学</a:t>
            </a:r>
            <a:r>
              <a:rPr lang="zh-CN" altLang="en-US" sz="2400" dirty="0"/>
              <a:t>领域与</a:t>
            </a:r>
            <a:r>
              <a:rPr lang="zh-CN" altLang="en-US" sz="2400" dirty="0">
                <a:solidFill>
                  <a:srgbClr val="FF0000"/>
                </a:solidFill>
              </a:rPr>
              <a:t>人工智能</a:t>
            </a:r>
            <a:r>
              <a:rPr lang="zh-CN" altLang="en-US" sz="2400" dirty="0" smtClean="0"/>
              <a:t>领域</a:t>
            </a:r>
          </a:p>
          <a:p>
            <a:pPr marL="0" indent="0">
              <a:buNone/>
            </a:pPr>
            <a:endParaRPr lang="zh-CN" altLang="en-US" sz="2400" dirty="0"/>
          </a:p>
          <a:p>
            <a:pPr marL="0" indent="0">
              <a:buNone/>
            </a:pPr>
            <a:r>
              <a:rPr lang="zh-CN" altLang="en-US" sz="2400" dirty="0" smtClean="0"/>
              <a:t>研究</a:t>
            </a:r>
            <a:r>
              <a:rPr lang="zh-CN" altLang="en-US" sz="2400" dirty="0"/>
              <a:t>能实现人与计算机之间用自然语言进行有效通信的各种理论和方法，能够利用计算机为工具对人类特有的书面形式和口头形式的语言进行各种类型处理和加工的</a:t>
            </a:r>
            <a:r>
              <a:rPr lang="zh-CN" altLang="en-US" sz="2400" dirty="0" smtClean="0"/>
              <a:t>技术。</a:t>
            </a:r>
            <a:endParaRPr kumimoji="1" lang="zh-CN" altLang="en-US" sz="2400" dirty="0"/>
          </a:p>
        </p:txBody>
      </p:sp>
      <p:pic>
        <p:nvPicPr>
          <p:cNvPr id="12" name="图片 11"/>
          <p:cNvPicPr>
            <a:picLocks noChangeAspect="1"/>
          </p:cNvPicPr>
          <p:nvPr/>
        </p:nvPicPr>
        <p:blipFill>
          <a:blip r:embed="rId3"/>
          <a:stretch>
            <a:fillRect/>
          </a:stretch>
        </p:blipFill>
        <p:spPr>
          <a:xfrm>
            <a:off x="5520267" y="1205911"/>
            <a:ext cx="2155413" cy="3828145"/>
          </a:xfrm>
          <a:prstGeom prst="rect">
            <a:avLst/>
          </a:prstGeom>
        </p:spPr>
      </p:pic>
    </p:spTree>
    <p:extLst>
      <p:ext uri="{BB962C8B-B14F-4D97-AF65-F5344CB8AC3E}">
        <p14:creationId xmlns:p14="http://schemas.microsoft.com/office/powerpoint/2010/main" val="8510821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02538" y="403645"/>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序列标注问题的常见模型</a:t>
            </a:r>
            <a:r>
              <a:rPr lang="en-US" altLang="zh-CN" sz="3300" dirty="0"/>
              <a:t>HMM</a:t>
            </a:r>
            <a:r>
              <a:rPr lang="zh-CN" altLang="en-US" sz="3300" dirty="0"/>
              <a:t>和</a:t>
            </a:r>
            <a:r>
              <a:rPr lang="en-US" altLang="zh-CN" sz="3300" dirty="0"/>
              <a:t>CRF</a:t>
            </a:r>
            <a:endParaRPr kumimoji="1" lang="zh-CN" altLang="en-US" sz="3300" dirty="0"/>
          </a:p>
        </p:txBody>
      </p:sp>
      <p:sp>
        <p:nvSpPr>
          <p:cNvPr id="3" name="矩形 2"/>
          <p:cNvSpPr/>
          <p:nvPr/>
        </p:nvSpPr>
        <p:spPr>
          <a:xfrm>
            <a:off x="749300" y="1996447"/>
            <a:ext cx="4889500" cy="3046988"/>
          </a:xfrm>
          <a:prstGeom prst="rect">
            <a:avLst/>
          </a:prstGeom>
        </p:spPr>
        <p:txBody>
          <a:bodyPr wrap="square">
            <a:spAutoFit/>
          </a:bodyPr>
          <a:lstStyle/>
          <a:p>
            <a:r>
              <a:rPr lang="en-US" altLang="zh-CN" sz="2400" dirty="0"/>
              <a:t>HMM</a:t>
            </a:r>
            <a:r>
              <a:rPr lang="zh-CN" altLang="en-US" sz="2400" dirty="0"/>
              <a:t>（</a:t>
            </a:r>
            <a:r>
              <a:rPr lang="en-US" altLang="zh-CN" sz="2400" dirty="0"/>
              <a:t>Hidden Markov Model</a:t>
            </a:r>
            <a:r>
              <a:rPr lang="zh-CN" altLang="en-US" sz="2400" dirty="0"/>
              <a:t>） 隐马尔科夫模型</a:t>
            </a:r>
            <a:r>
              <a:rPr lang="zh-CN" altLang="en-US" sz="2400" dirty="0" smtClean="0"/>
              <a:t>，</a:t>
            </a:r>
            <a:r>
              <a:rPr lang="zh-CN" altLang="en-US" sz="2400" dirty="0">
                <a:solidFill>
                  <a:srgbClr val="FF0000"/>
                </a:solidFill>
              </a:rPr>
              <a:t>动态贝叶斯</a:t>
            </a:r>
            <a:r>
              <a:rPr lang="zh-CN" altLang="en-US" sz="2400" dirty="0" smtClean="0">
                <a:solidFill>
                  <a:srgbClr val="FF0000"/>
                </a:solidFill>
              </a:rPr>
              <a:t>网络</a:t>
            </a:r>
          </a:p>
          <a:p>
            <a:r>
              <a:rPr lang="zh-CN" altLang="en-US" sz="2400" dirty="0" smtClean="0"/>
              <a:t>基本</a:t>
            </a:r>
            <a:r>
              <a:rPr lang="zh-CN" altLang="en-US" sz="2400" dirty="0"/>
              <a:t>的思想就是根据观测值序列找到真正的隐藏状态值序列。在中文分词中，一段文字的每个字符可以看作是一个观测值，而这个字符的词位置</a:t>
            </a:r>
            <a:r>
              <a:rPr lang="en-US" altLang="zh-CN" sz="2400" dirty="0"/>
              <a:t>label</a:t>
            </a:r>
            <a:r>
              <a:rPr lang="zh-CN" altLang="en-US" sz="2400" dirty="0"/>
              <a:t>（</a:t>
            </a:r>
            <a:r>
              <a:rPr lang="en-US" altLang="zh-CN" sz="2400" dirty="0"/>
              <a:t>BEMS</a:t>
            </a:r>
            <a:r>
              <a:rPr lang="zh-CN" altLang="en-US" sz="2400" dirty="0"/>
              <a:t>）可以看作是隐藏的状态。</a:t>
            </a:r>
          </a:p>
        </p:txBody>
      </p:sp>
      <p:pic>
        <p:nvPicPr>
          <p:cNvPr id="11" name="图片 10"/>
          <p:cNvPicPr>
            <a:picLocks noChangeAspect="1"/>
          </p:cNvPicPr>
          <p:nvPr/>
        </p:nvPicPr>
        <p:blipFill>
          <a:blip r:embed="rId3"/>
          <a:stretch>
            <a:fillRect/>
          </a:stretch>
        </p:blipFill>
        <p:spPr>
          <a:xfrm>
            <a:off x="5507821" y="1566403"/>
            <a:ext cx="3636179" cy="2918034"/>
          </a:xfrm>
          <a:prstGeom prst="rect">
            <a:avLst/>
          </a:prstGeom>
        </p:spPr>
      </p:pic>
    </p:spTree>
    <p:extLst>
      <p:ext uri="{BB962C8B-B14F-4D97-AF65-F5344CB8AC3E}">
        <p14:creationId xmlns:p14="http://schemas.microsoft.com/office/powerpoint/2010/main" val="9554306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a:xfrm>
            <a:off x="1502538" y="403645"/>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序列标注问题的常见模型</a:t>
            </a:r>
            <a:r>
              <a:rPr lang="en-US" altLang="zh-CN" sz="3300" dirty="0"/>
              <a:t>HMM</a:t>
            </a:r>
            <a:r>
              <a:rPr lang="zh-CN" altLang="en-US" sz="3300" dirty="0"/>
              <a:t>和</a:t>
            </a:r>
            <a:r>
              <a:rPr lang="en-US" altLang="zh-CN" sz="3300" dirty="0"/>
              <a:t>CRF</a:t>
            </a:r>
            <a:endParaRPr kumimoji="1" lang="zh-CN" altLang="en-US" sz="3300" dirty="0"/>
          </a:p>
        </p:txBody>
      </p:sp>
      <p:sp>
        <p:nvSpPr>
          <p:cNvPr id="9" name="矩形 8"/>
          <p:cNvSpPr/>
          <p:nvPr/>
        </p:nvSpPr>
        <p:spPr>
          <a:xfrm>
            <a:off x="1115616" y="1531902"/>
            <a:ext cx="6910783" cy="3046988"/>
          </a:xfrm>
          <a:prstGeom prst="rect">
            <a:avLst/>
          </a:prstGeom>
        </p:spPr>
        <p:txBody>
          <a:bodyPr wrap="square">
            <a:spAutoFit/>
          </a:bodyPr>
          <a:lstStyle/>
          <a:p>
            <a:r>
              <a:rPr lang="en-US" altLang="zh-CN" sz="2400" dirty="0">
                <a:solidFill>
                  <a:srgbClr val="333333"/>
                </a:solidFill>
                <a:latin typeface="-apple-system" charset="0"/>
              </a:rPr>
              <a:t>HMM</a:t>
            </a:r>
            <a:r>
              <a:rPr lang="zh-CN" altLang="en-US" sz="2400" dirty="0">
                <a:solidFill>
                  <a:srgbClr val="333333"/>
                </a:solidFill>
                <a:latin typeface="-apple-system" charset="0"/>
              </a:rPr>
              <a:t>分词算法是基于字的状态</a:t>
            </a:r>
            <a:r>
              <a:rPr lang="en-US" altLang="zh-CN" sz="2400" dirty="0">
                <a:solidFill>
                  <a:srgbClr val="333333"/>
                </a:solidFill>
                <a:latin typeface="-apple-system" charset="0"/>
              </a:rPr>
              <a:t>(BEMS)</a:t>
            </a:r>
            <a:r>
              <a:rPr lang="zh-CN" altLang="en-US" sz="2400" dirty="0">
                <a:solidFill>
                  <a:srgbClr val="333333"/>
                </a:solidFill>
                <a:latin typeface="-apple-system" charset="0"/>
              </a:rPr>
              <a:t>来进行分词的，因此很适合用于新词发现，某一个新词只要标记为如“</a:t>
            </a:r>
            <a:r>
              <a:rPr lang="en-US" altLang="zh-CN" sz="2400" dirty="0">
                <a:solidFill>
                  <a:srgbClr val="333333"/>
                </a:solidFill>
                <a:latin typeface="-apple-system" charset="0"/>
              </a:rPr>
              <a:t>BMME”</a:t>
            </a:r>
            <a:r>
              <a:rPr lang="zh-CN" altLang="en-US" sz="2400" dirty="0">
                <a:solidFill>
                  <a:srgbClr val="333333"/>
                </a:solidFill>
                <a:latin typeface="-apple-system" charset="0"/>
              </a:rPr>
              <a:t>，就算它没有在历史词典中出现过，</a:t>
            </a:r>
            <a:r>
              <a:rPr lang="en-US" altLang="zh-CN" sz="2400" dirty="0">
                <a:solidFill>
                  <a:srgbClr val="333333"/>
                </a:solidFill>
                <a:latin typeface="-apple-system" charset="0"/>
              </a:rPr>
              <a:t>HMM</a:t>
            </a:r>
            <a:r>
              <a:rPr lang="zh-CN" altLang="en-US" sz="2400" dirty="0">
                <a:solidFill>
                  <a:srgbClr val="333333"/>
                </a:solidFill>
                <a:latin typeface="-apple-system" charset="0"/>
              </a:rPr>
              <a:t>分词算法也能将它识别出来</a:t>
            </a:r>
            <a:r>
              <a:rPr lang="zh-CN" altLang="en-US" sz="2400" dirty="0" smtClean="0">
                <a:solidFill>
                  <a:srgbClr val="333333"/>
                </a:solidFill>
                <a:latin typeface="-apple-system" charset="0"/>
              </a:rPr>
              <a:t>。</a:t>
            </a:r>
          </a:p>
          <a:p>
            <a:endParaRPr lang="zh-CN" altLang="en-US" sz="2400" dirty="0">
              <a:solidFill>
                <a:srgbClr val="333333"/>
              </a:solidFill>
              <a:latin typeface="-apple-system" charset="0"/>
            </a:endParaRPr>
          </a:p>
          <a:p>
            <a:r>
              <a:rPr lang="zh-CN" altLang="en-US" sz="2400" dirty="0">
                <a:solidFill>
                  <a:srgbClr val="333333"/>
                </a:solidFill>
                <a:latin typeface="-apple-system" charset="0"/>
              </a:rPr>
              <a:t>通过海量的数据学习，能够将人名、地名、互联网上的新词等一一识别出来，具有广泛的应用场景。</a:t>
            </a:r>
            <a:endParaRPr lang="zh-CN" altLang="en-US" sz="2400" dirty="0"/>
          </a:p>
          <a:p>
            <a:endParaRPr lang="zh-CN" altLang="en-US" sz="2400" dirty="0"/>
          </a:p>
        </p:txBody>
      </p:sp>
    </p:spTree>
    <p:extLst>
      <p:ext uri="{BB962C8B-B14F-4D97-AF65-F5344CB8AC3E}">
        <p14:creationId xmlns:p14="http://schemas.microsoft.com/office/powerpoint/2010/main" val="13646404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389084" y="41512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基于理解的</a:t>
            </a:r>
            <a:r>
              <a:rPr lang="zh-CN" altLang="en-US" sz="3300" dirty="0"/>
              <a:t>分词方法</a:t>
            </a:r>
            <a:endParaRPr kumimoji="1" lang="zh-CN" altLang="en-US" sz="3300" dirty="0"/>
          </a:p>
        </p:txBody>
      </p:sp>
      <p:sp>
        <p:nvSpPr>
          <p:cNvPr id="3" name="矩形 2"/>
          <p:cNvSpPr/>
          <p:nvPr/>
        </p:nvSpPr>
        <p:spPr>
          <a:xfrm>
            <a:off x="660399" y="1390122"/>
            <a:ext cx="8060267" cy="3785652"/>
          </a:xfrm>
          <a:prstGeom prst="rect">
            <a:avLst/>
          </a:prstGeom>
        </p:spPr>
        <p:txBody>
          <a:bodyPr wrap="square">
            <a:spAutoFit/>
          </a:bodyPr>
          <a:lstStyle/>
          <a:p>
            <a:r>
              <a:rPr lang="zh-CN" altLang="en-US" sz="2400" dirty="0" smtClean="0"/>
              <a:t>	其</a:t>
            </a:r>
            <a:r>
              <a:rPr lang="zh-CN" altLang="en-US" sz="2400" dirty="0"/>
              <a:t>基本思想就是在分词的同时进行</a:t>
            </a:r>
            <a:r>
              <a:rPr lang="zh-CN" altLang="en-US" sz="2400" dirty="0">
                <a:solidFill>
                  <a:srgbClr val="FF0000"/>
                </a:solidFill>
              </a:rPr>
              <a:t>句法</a:t>
            </a:r>
            <a:r>
              <a:rPr lang="zh-CN" altLang="en-US" sz="2400" dirty="0"/>
              <a:t>、</a:t>
            </a:r>
            <a:r>
              <a:rPr lang="zh-CN" altLang="en-US" sz="2400" dirty="0">
                <a:solidFill>
                  <a:srgbClr val="FF0000"/>
                </a:solidFill>
              </a:rPr>
              <a:t>语义分析</a:t>
            </a:r>
            <a:r>
              <a:rPr lang="zh-CN" altLang="en-US" sz="2400" dirty="0"/>
              <a:t>，利用</a:t>
            </a:r>
            <a:r>
              <a:rPr lang="zh-CN" altLang="en-US" sz="2400" dirty="0">
                <a:solidFill>
                  <a:srgbClr val="FF0000"/>
                </a:solidFill>
              </a:rPr>
              <a:t>句法信息和语义信息</a:t>
            </a:r>
            <a:r>
              <a:rPr lang="zh-CN" altLang="en-US" sz="2400" dirty="0"/>
              <a:t>来处理歧义现象</a:t>
            </a:r>
            <a:r>
              <a:rPr lang="zh-CN" altLang="en-US" sz="2400" dirty="0" smtClean="0"/>
              <a:t>。</a:t>
            </a:r>
          </a:p>
          <a:p>
            <a:r>
              <a:rPr lang="zh-CN" altLang="en-US" sz="2400" dirty="0" smtClean="0"/>
              <a:t>	它</a:t>
            </a:r>
            <a:r>
              <a:rPr lang="zh-CN" altLang="en-US" sz="2400" dirty="0"/>
              <a:t>通常包括三个部分：分词子系统、句法语义子系统、总控部分。在总控部分的协调下，分词子系统可以获得有关词、句子等的句法和语义信息来对分词歧义进行判断，即它模拟了人对句子的理解过程</a:t>
            </a:r>
            <a:r>
              <a:rPr lang="zh-CN" altLang="en-US" sz="2400" dirty="0" smtClean="0"/>
              <a:t>。</a:t>
            </a:r>
          </a:p>
          <a:p>
            <a:r>
              <a:rPr lang="zh-CN" altLang="en-US" sz="2400" dirty="0"/>
              <a:t>	</a:t>
            </a:r>
            <a:r>
              <a:rPr lang="zh-CN" altLang="en-US" sz="2400" dirty="0" smtClean="0"/>
              <a:t>这种</a:t>
            </a:r>
            <a:r>
              <a:rPr lang="zh-CN" altLang="en-US" sz="2400" dirty="0"/>
              <a:t>分词方法需要使用大量的语言知识和信息。由于汉语语言知识的笼统、复杂性，难以将各种语言信息组织成机器可直接读取的形式，因此目前基于理解的分词系统还处在试验阶段。</a:t>
            </a:r>
            <a:endParaRPr lang="zh-CN" altLang="en-US" sz="2100" dirty="0">
              <a:solidFill>
                <a:srgbClr val="4D4D4D"/>
              </a:solidFill>
              <a:latin typeface="Georgia" charset="0"/>
            </a:endParaRPr>
          </a:p>
        </p:txBody>
      </p:sp>
    </p:spTree>
    <p:extLst>
      <p:ext uri="{BB962C8B-B14F-4D97-AF65-F5344CB8AC3E}">
        <p14:creationId xmlns:p14="http://schemas.microsoft.com/office/powerpoint/2010/main" val="4757717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389084" y="41512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基于统计的</a:t>
            </a:r>
            <a:r>
              <a:rPr lang="zh-CN" altLang="en-US" sz="3300" dirty="0"/>
              <a:t>分词方法</a:t>
            </a:r>
            <a:endParaRPr kumimoji="1" lang="zh-CN" altLang="en-US" sz="3300" dirty="0"/>
          </a:p>
        </p:txBody>
      </p:sp>
      <p:sp>
        <p:nvSpPr>
          <p:cNvPr id="3" name="矩形 2"/>
          <p:cNvSpPr/>
          <p:nvPr/>
        </p:nvSpPr>
        <p:spPr>
          <a:xfrm>
            <a:off x="521371" y="1255969"/>
            <a:ext cx="8060267" cy="3785652"/>
          </a:xfrm>
          <a:prstGeom prst="rect">
            <a:avLst/>
          </a:prstGeom>
        </p:spPr>
        <p:txBody>
          <a:bodyPr wrap="square">
            <a:spAutoFit/>
          </a:bodyPr>
          <a:lstStyle/>
          <a:p>
            <a:r>
              <a:rPr lang="zh-CN" altLang="en-US" sz="2400" dirty="0"/>
              <a:t>从形式上看，词是稳定的字的组合，因此在上下文中，相邻的字同时出现的次数越多，就越有可能构成一个词</a:t>
            </a:r>
            <a:r>
              <a:rPr lang="zh-CN" altLang="en-US" sz="2400" dirty="0" smtClean="0"/>
              <a:t>。</a:t>
            </a:r>
          </a:p>
          <a:p>
            <a:endParaRPr lang="zh-CN" altLang="en-US" sz="2400" dirty="0" smtClean="0"/>
          </a:p>
          <a:p>
            <a:r>
              <a:rPr lang="zh-CN" altLang="en-US" sz="2400" dirty="0" smtClean="0"/>
              <a:t>定义</a:t>
            </a:r>
            <a:r>
              <a:rPr lang="zh-CN" altLang="en-US" sz="2400" dirty="0"/>
              <a:t>两个字的</a:t>
            </a:r>
            <a:r>
              <a:rPr lang="zh-CN" altLang="en-US" sz="2400" dirty="0">
                <a:solidFill>
                  <a:srgbClr val="FF0000"/>
                </a:solidFill>
              </a:rPr>
              <a:t>互现信息</a:t>
            </a:r>
            <a:r>
              <a:rPr lang="zh-CN" altLang="en-US" sz="2400" dirty="0"/>
              <a:t>，计算两个汉字</a:t>
            </a:r>
            <a:r>
              <a:rPr lang="en-US" altLang="zh-CN" sz="2400" dirty="0"/>
              <a:t>X</a:t>
            </a:r>
            <a:r>
              <a:rPr lang="zh-CN" altLang="en-US" sz="2400" dirty="0"/>
              <a:t>、</a:t>
            </a:r>
            <a:r>
              <a:rPr lang="en-US" altLang="zh-CN" sz="2400" dirty="0"/>
              <a:t>Y</a:t>
            </a:r>
            <a:r>
              <a:rPr lang="zh-CN" altLang="en-US" sz="2400" dirty="0"/>
              <a:t>的相邻共现概率。互现信息体现了汉字之间结合关系的紧密程度。当紧密程度高于某一个阈值时，便可认为此字组可能构成了一个词</a:t>
            </a:r>
            <a:r>
              <a:rPr lang="zh-CN" altLang="en-US" sz="2400" dirty="0" smtClean="0"/>
              <a:t>。</a:t>
            </a:r>
          </a:p>
          <a:p>
            <a:endParaRPr lang="zh-CN" altLang="en-US" sz="2400" dirty="0"/>
          </a:p>
          <a:p>
            <a:r>
              <a:rPr lang="zh-CN" altLang="en-US" sz="2400" dirty="0" smtClean="0"/>
              <a:t>这种</a:t>
            </a:r>
            <a:r>
              <a:rPr lang="zh-CN" altLang="en-US" sz="2400" dirty="0"/>
              <a:t>方法只需对语料中的字组频度进行统计，不需要切分词典，因而又叫做无词典分词法或统计取词方法</a:t>
            </a:r>
            <a:r>
              <a:rPr lang="zh-CN" altLang="en-US" sz="2400" dirty="0" smtClean="0"/>
              <a:t>。</a:t>
            </a:r>
            <a:endParaRPr lang="zh-CN" altLang="en-US" sz="2100" dirty="0">
              <a:solidFill>
                <a:srgbClr val="4D4D4D"/>
              </a:solidFill>
              <a:latin typeface="Georgia" charset="0"/>
            </a:endParaRPr>
          </a:p>
        </p:txBody>
      </p:sp>
    </p:spTree>
    <p:extLst>
      <p:ext uri="{BB962C8B-B14F-4D97-AF65-F5344CB8AC3E}">
        <p14:creationId xmlns:p14="http://schemas.microsoft.com/office/powerpoint/2010/main" val="201770927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a:xfrm>
            <a:off x="1553338" y="38599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分词的评价标准</a:t>
            </a:r>
            <a:endParaRPr kumimoji="1" lang="zh-CN" altLang="en-US" sz="3300" dirty="0"/>
          </a:p>
        </p:txBody>
      </p:sp>
      <p:sp>
        <p:nvSpPr>
          <p:cNvPr id="9" name="矩形 8"/>
          <p:cNvSpPr/>
          <p:nvPr/>
        </p:nvSpPr>
        <p:spPr>
          <a:xfrm>
            <a:off x="1553338" y="1512178"/>
            <a:ext cx="4276214" cy="3970318"/>
          </a:xfrm>
          <a:prstGeom prst="rect">
            <a:avLst/>
          </a:prstGeom>
        </p:spPr>
        <p:txBody>
          <a:bodyPr wrap="square">
            <a:spAutoFit/>
          </a:bodyPr>
          <a:lstStyle/>
          <a:p>
            <a:r>
              <a:rPr lang="zh-CN" altLang="en-US" sz="2800" b="1" dirty="0">
                <a:latin typeface="+mn-ea"/>
              </a:rPr>
              <a:t>分词</a:t>
            </a:r>
            <a:r>
              <a:rPr lang="zh-CN" altLang="en-US" sz="2800" b="1" dirty="0" smtClean="0">
                <a:latin typeface="+mn-ea"/>
              </a:rPr>
              <a:t>正确率</a:t>
            </a:r>
          </a:p>
          <a:p>
            <a:endParaRPr lang="zh-CN" altLang="en-US" sz="2800" b="1" dirty="0" smtClean="0">
              <a:latin typeface="+mn-ea"/>
            </a:endParaRPr>
          </a:p>
          <a:p>
            <a:r>
              <a:rPr lang="zh-CN" altLang="en-US" sz="2800" b="1" dirty="0" smtClean="0">
                <a:latin typeface="+mn-ea"/>
              </a:rPr>
              <a:t>切分速度</a:t>
            </a:r>
          </a:p>
          <a:p>
            <a:endParaRPr lang="zh-CN" altLang="en-US" sz="2800" b="1" dirty="0" smtClean="0">
              <a:latin typeface="+mn-ea"/>
            </a:endParaRPr>
          </a:p>
          <a:p>
            <a:r>
              <a:rPr lang="zh-CN" altLang="en-US" sz="2800" b="1" dirty="0">
                <a:latin typeface="+mn-ea"/>
              </a:rPr>
              <a:t>功能</a:t>
            </a:r>
            <a:r>
              <a:rPr lang="zh-CN" altLang="en-US" sz="2800" b="1" dirty="0" smtClean="0">
                <a:latin typeface="+mn-ea"/>
              </a:rPr>
              <a:t>完备性</a:t>
            </a:r>
          </a:p>
          <a:p>
            <a:endParaRPr lang="zh-CN" altLang="en-US" sz="2800" b="1" dirty="0" smtClean="0">
              <a:latin typeface="+mn-ea"/>
            </a:endParaRPr>
          </a:p>
          <a:p>
            <a:r>
              <a:rPr lang="zh-CN" altLang="en-US" sz="2800" b="1" dirty="0"/>
              <a:t>易扩充性和可</a:t>
            </a:r>
            <a:r>
              <a:rPr lang="zh-CN" altLang="en-US" sz="2800" b="1" dirty="0" smtClean="0"/>
              <a:t>维护性</a:t>
            </a:r>
          </a:p>
          <a:p>
            <a:endParaRPr lang="zh-CN" altLang="en-US" sz="2800" b="1" dirty="0" smtClean="0"/>
          </a:p>
          <a:p>
            <a:r>
              <a:rPr lang="zh-CN" altLang="en-US" sz="2800" b="1" dirty="0" smtClean="0"/>
              <a:t>可移植性</a:t>
            </a:r>
            <a:endParaRPr lang="zh-CN" altLang="en-US" sz="2800" dirty="0"/>
          </a:p>
        </p:txBody>
      </p:sp>
    </p:spTree>
    <p:extLst>
      <p:ext uri="{BB962C8B-B14F-4D97-AF65-F5344CB8AC3E}">
        <p14:creationId xmlns:p14="http://schemas.microsoft.com/office/powerpoint/2010/main" val="7873307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a:xfrm>
            <a:off x="1389084" y="430329"/>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300" dirty="0" smtClean="0"/>
              <a:t>中文分词的应用场景</a:t>
            </a:r>
            <a:endParaRPr kumimoji="1" lang="zh-CN" altLang="en-US" sz="3300" dirty="0"/>
          </a:p>
        </p:txBody>
      </p:sp>
      <p:sp>
        <p:nvSpPr>
          <p:cNvPr id="2" name="矩形 1"/>
          <p:cNvSpPr/>
          <p:nvPr/>
        </p:nvSpPr>
        <p:spPr>
          <a:xfrm>
            <a:off x="1389084" y="1424501"/>
            <a:ext cx="6388828" cy="830997"/>
          </a:xfrm>
          <a:prstGeom prst="rect">
            <a:avLst/>
          </a:prstGeom>
        </p:spPr>
        <p:txBody>
          <a:bodyPr wrap="square">
            <a:spAutoFit/>
          </a:bodyPr>
          <a:lstStyle/>
          <a:p>
            <a:r>
              <a:rPr lang="zh-CN" altLang="en-US" sz="2400" dirty="0" smtClean="0">
                <a:solidFill>
                  <a:srgbClr val="4D4D4D"/>
                </a:solidFill>
                <a:latin typeface="Georgia" charset="0"/>
              </a:rPr>
              <a:t>许多英文的自然语言处理算法中文</a:t>
            </a:r>
            <a:r>
              <a:rPr lang="zh-CN" altLang="en-US" sz="2400" dirty="0">
                <a:solidFill>
                  <a:srgbClr val="4D4D4D"/>
                </a:solidFill>
                <a:latin typeface="Georgia" charset="0"/>
              </a:rPr>
              <a:t>不能直接采用，就是因为中文必需有分词这道工序。</a:t>
            </a:r>
            <a:endParaRPr lang="zh-CN" altLang="en-US" sz="2400" dirty="0"/>
          </a:p>
        </p:txBody>
      </p:sp>
      <p:sp>
        <p:nvSpPr>
          <p:cNvPr id="3" name="矩形 2"/>
          <p:cNvSpPr/>
          <p:nvPr/>
        </p:nvSpPr>
        <p:spPr>
          <a:xfrm>
            <a:off x="1824515" y="2280174"/>
            <a:ext cx="2031325" cy="1938992"/>
          </a:xfrm>
          <a:prstGeom prst="rect">
            <a:avLst/>
          </a:prstGeom>
        </p:spPr>
        <p:txBody>
          <a:bodyPr wrap="none">
            <a:spAutoFit/>
          </a:bodyPr>
          <a:lstStyle/>
          <a:p>
            <a:r>
              <a:rPr lang="zh-CN" altLang="en-US" sz="2400" b="1" dirty="0" smtClean="0"/>
              <a:t>搜索引擎</a:t>
            </a:r>
          </a:p>
          <a:p>
            <a:r>
              <a:rPr lang="zh-CN" altLang="en-US" sz="2400" b="1" dirty="0" smtClean="0"/>
              <a:t>词性标注</a:t>
            </a:r>
          </a:p>
          <a:p>
            <a:r>
              <a:rPr lang="zh-CN" altLang="en-US" sz="2400" b="1" dirty="0"/>
              <a:t>命名实体识别</a:t>
            </a:r>
          </a:p>
          <a:p>
            <a:r>
              <a:rPr lang="zh-CN" altLang="en-US" sz="2400" b="1" dirty="0" smtClean="0"/>
              <a:t>机器翻译</a:t>
            </a:r>
          </a:p>
          <a:p>
            <a:r>
              <a:rPr lang="zh-CN" altLang="en-US" sz="2400" b="1" dirty="0" smtClean="0"/>
              <a:t>文本分类</a:t>
            </a:r>
            <a:endParaRPr lang="zh-CN" altLang="en-US" sz="2400" b="1" dirty="0"/>
          </a:p>
        </p:txBody>
      </p:sp>
    </p:spTree>
    <p:extLst>
      <p:ext uri="{BB962C8B-B14F-4D97-AF65-F5344CB8AC3E}">
        <p14:creationId xmlns:p14="http://schemas.microsoft.com/office/powerpoint/2010/main" val="58947978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861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应用场景</a:t>
            </a:r>
            <a:endParaRPr kumimoji="1" lang="zh-CN" altLang="en-US" sz="3300" dirty="0"/>
          </a:p>
        </p:txBody>
      </p:sp>
      <p:sp>
        <p:nvSpPr>
          <p:cNvPr id="3" name="矩形 2"/>
          <p:cNvSpPr/>
          <p:nvPr/>
        </p:nvSpPr>
        <p:spPr>
          <a:xfrm>
            <a:off x="994833" y="1502820"/>
            <a:ext cx="6464300" cy="3970318"/>
          </a:xfrm>
          <a:prstGeom prst="rect">
            <a:avLst/>
          </a:prstGeom>
        </p:spPr>
        <p:txBody>
          <a:bodyPr wrap="square">
            <a:spAutoFit/>
          </a:bodyPr>
          <a:lstStyle/>
          <a:p>
            <a:r>
              <a:rPr lang="zh-CN" altLang="en-US" sz="2800" dirty="0" smtClean="0">
                <a:solidFill>
                  <a:srgbClr val="FF0000"/>
                </a:solidFill>
              </a:rPr>
              <a:t>搜索引擎：</a:t>
            </a:r>
          </a:p>
          <a:p>
            <a:r>
              <a:rPr lang="zh-CN" altLang="en-US" sz="2800" dirty="0"/>
              <a:t>分词准确性对搜索引擎来说十分重要，但如果分词速度太慢，即使准确性再高，对于搜索引擎来说也是不可用的，因为搜索引擎需要处理数以亿计的网页，如果分词耗用的时间过长，会严重影响搜索引擎内容更新的速度。因此对于搜索引擎来说，分词的准确性和速度，二者都需要达到很高的要求。</a:t>
            </a:r>
          </a:p>
        </p:txBody>
      </p:sp>
    </p:spTree>
    <p:extLst>
      <p:ext uri="{BB962C8B-B14F-4D97-AF65-F5344CB8AC3E}">
        <p14:creationId xmlns:p14="http://schemas.microsoft.com/office/powerpoint/2010/main" val="13585523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861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应用场景</a:t>
            </a:r>
            <a:endParaRPr kumimoji="1" lang="zh-CN" altLang="en-US" sz="3300" dirty="0"/>
          </a:p>
        </p:txBody>
      </p:sp>
      <p:sp>
        <p:nvSpPr>
          <p:cNvPr id="3" name="矩形 2"/>
          <p:cNvSpPr/>
          <p:nvPr/>
        </p:nvSpPr>
        <p:spPr>
          <a:xfrm>
            <a:off x="994833" y="1502820"/>
            <a:ext cx="6464300" cy="3108543"/>
          </a:xfrm>
          <a:prstGeom prst="rect">
            <a:avLst/>
          </a:prstGeom>
        </p:spPr>
        <p:txBody>
          <a:bodyPr wrap="square">
            <a:spAutoFit/>
          </a:bodyPr>
          <a:lstStyle/>
          <a:p>
            <a:r>
              <a:rPr lang="zh-CN" altLang="en-US" sz="2800" dirty="0">
                <a:solidFill>
                  <a:srgbClr val="FF0000"/>
                </a:solidFill>
              </a:rPr>
              <a:t>词性标注</a:t>
            </a:r>
            <a:r>
              <a:rPr lang="zh-CN" altLang="en-US" sz="2800" dirty="0" smtClean="0">
                <a:solidFill>
                  <a:srgbClr val="FF0000"/>
                </a:solidFill>
              </a:rPr>
              <a:t>：</a:t>
            </a:r>
          </a:p>
          <a:p>
            <a:r>
              <a:rPr lang="zh-CN" altLang="en-US" sz="2800" dirty="0" smtClean="0"/>
              <a:t>是</a:t>
            </a:r>
            <a:r>
              <a:rPr lang="zh-CN" altLang="en-US" sz="2800" dirty="0"/>
              <a:t>指对于句子中的每个词都指派一个合适的词性，也就是要 确定每个词是名词、动词、形容词或其他词性的过程，又称词类标注或 者简称标注。词性标注的主要问题是标注歧义问题，比如“</a:t>
            </a:r>
            <a:r>
              <a:rPr lang="en-US" altLang="zh-CN" sz="2800" dirty="0"/>
              <a:t>book”</a:t>
            </a:r>
            <a:r>
              <a:rPr lang="zh-CN" altLang="en-US" sz="2800" dirty="0"/>
              <a:t>，名 词还是动词？ </a:t>
            </a:r>
          </a:p>
        </p:txBody>
      </p:sp>
    </p:spTree>
    <p:extLst>
      <p:ext uri="{BB962C8B-B14F-4D97-AF65-F5344CB8AC3E}">
        <p14:creationId xmlns:p14="http://schemas.microsoft.com/office/powerpoint/2010/main" val="65578592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861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应用场景</a:t>
            </a:r>
            <a:endParaRPr kumimoji="1" lang="zh-CN" altLang="en-US" sz="3300" dirty="0"/>
          </a:p>
        </p:txBody>
      </p:sp>
      <p:sp>
        <p:nvSpPr>
          <p:cNvPr id="3" name="矩形 2"/>
          <p:cNvSpPr/>
          <p:nvPr/>
        </p:nvSpPr>
        <p:spPr>
          <a:xfrm>
            <a:off x="977900" y="1996447"/>
            <a:ext cx="6736026" cy="2677656"/>
          </a:xfrm>
          <a:prstGeom prst="rect">
            <a:avLst/>
          </a:prstGeom>
        </p:spPr>
        <p:txBody>
          <a:bodyPr wrap="square">
            <a:spAutoFit/>
          </a:bodyPr>
          <a:lstStyle/>
          <a:p>
            <a:r>
              <a:rPr lang="zh-CN" altLang="en-US" sz="2800" dirty="0" smtClean="0">
                <a:solidFill>
                  <a:srgbClr val="FF0000"/>
                </a:solidFill>
              </a:rPr>
              <a:t>命名</a:t>
            </a:r>
            <a:r>
              <a:rPr lang="zh-CN" altLang="en-US" sz="2800" dirty="0">
                <a:solidFill>
                  <a:srgbClr val="FF0000"/>
                </a:solidFill>
              </a:rPr>
              <a:t>实体识别</a:t>
            </a:r>
            <a:r>
              <a:rPr lang="zh-CN" altLang="en-US" sz="2800" dirty="0" smtClean="0">
                <a:solidFill>
                  <a:srgbClr val="FF0000"/>
                </a:solidFill>
              </a:rPr>
              <a:t>：</a:t>
            </a:r>
          </a:p>
          <a:p>
            <a:r>
              <a:rPr lang="en-US" altLang="zh-CN" sz="2800" dirty="0" smtClean="0"/>
              <a:t>Named </a:t>
            </a:r>
            <a:r>
              <a:rPr lang="en-US" altLang="zh-CN" sz="2800" dirty="0"/>
              <a:t>Entity Recognition</a:t>
            </a:r>
            <a:r>
              <a:rPr lang="zh-CN" altLang="en-US" sz="2800" dirty="0"/>
              <a:t>，简称</a:t>
            </a:r>
            <a:r>
              <a:rPr lang="en-US" altLang="zh-CN" sz="2800" dirty="0"/>
              <a:t>NER</a:t>
            </a:r>
            <a:r>
              <a:rPr lang="zh-CN" altLang="en-US" sz="2800" dirty="0"/>
              <a:t>，又称作“</a:t>
            </a:r>
            <a:r>
              <a:rPr lang="zh-CN" altLang="en-US" sz="2800" dirty="0" smtClean="0"/>
              <a:t>专名</a:t>
            </a:r>
            <a:r>
              <a:rPr lang="zh-CN" altLang="en-US" sz="2800" dirty="0"/>
              <a:t>识别”，是指识别文本中具有特定意义的实体，主要包括人名、地名、 机构名、专有名词等。通常包括实体边界识别和确定实体类别。</a:t>
            </a:r>
          </a:p>
        </p:txBody>
      </p:sp>
    </p:spTree>
    <p:extLst>
      <p:ext uri="{BB962C8B-B14F-4D97-AF65-F5344CB8AC3E}">
        <p14:creationId xmlns:p14="http://schemas.microsoft.com/office/powerpoint/2010/main" val="140080488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3861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应用场景</a:t>
            </a:r>
            <a:endParaRPr kumimoji="1" lang="zh-CN" altLang="en-US" sz="3300" dirty="0"/>
          </a:p>
        </p:txBody>
      </p:sp>
      <p:sp>
        <p:nvSpPr>
          <p:cNvPr id="3" name="矩形 2"/>
          <p:cNvSpPr/>
          <p:nvPr/>
        </p:nvSpPr>
        <p:spPr>
          <a:xfrm>
            <a:off x="1115617" y="1485784"/>
            <a:ext cx="6736026" cy="2677656"/>
          </a:xfrm>
          <a:prstGeom prst="rect">
            <a:avLst/>
          </a:prstGeom>
        </p:spPr>
        <p:txBody>
          <a:bodyPr wrap="square">
            <a:spAutoFit/>
          </a:bodyPr>
          <a:lstStyle/>
          <a:p>
            <a:r>
              <a:rPr lang="zh-CN" altLang="en-US" sz="2800" dirty="0" smtClean="0">
                <a:solidFill>
                  <a:srgbClr val="FF0000"/>
                </a:solidFill>
              </a:rPr>
              <a:t>文本分类：</a:t>
            </a:r>
          </a:p>
          <a:p>
            <a:endParaRPr lang="zh-CN" altLang="en-US" sz="2800" dirty="0" smtClean="0">
              <a:solidFill>
                <a:srgbClr val="FF0000"/>
              </a:solidFill>
            </a:endParaRPr>
          </a:p>
          <a:p>
            <a:r>
              <a:rPr lang="zh-CN" altLang="en-US" sz="2800" dirty="0" smtClean="0"/>
              <a:t>先做分词</a:t>
            </a:r>
          </a:p>
          <a:p>
            <a:r>
              <a:rPr lang="zh-CN" altLang="en-US" sz="2800" dirty="0" smtClean="0"/>
              <a:t>再做</a:t>
            </a:r>
            <a:r>
              <a:rPr lang="en-US" altLang="zh-CN" sz="2800" dirty="0"/>
              <a:t>word </a:t>
            </a:r>
            <a:r>
              <a:rPr lang="en-US" altLang="zh-CN" sz="2800" dirty="0" smtClean="0"/>
              <a:t>embedding</a:t>
            </a:r>
            <a:r>
              <a:rPr lang="zh-CN" altLang="en-US" sz="2800" dirty="0" smtClean="0"/>
              <a:t>转成词向量</a:t>
            </a:r>
          </a:p>
          <a:p>
            <a:r>
              <a:rPr lang="zh-CN" altLang="en-US" sz="2800" dirty="0" smtClean="0"/>
              <a:t>进行</a:t>
            </a:r>
            <a:r>
              <a:rPr lang="en-US" altLang="zh-CN" sz="2800" dirty="0" smtClean="0"/>
              <a:t>DNN/CNN</a:t>
            </a:r>
            <a:r>
              <a:rPr lang="zh-CN" altLang="en-US" sz="2800" dirty="0" smtClean="0"/>
              <a:t>模型训练</a:t>
            </a:r>
          </a:p>
          <a:p>
            <a:r>
              <a:rPr lang="zh-CN" altLang="en-US" sz="2800" dirty="0" smtClean="0"/>
              <a:t>进行分类 </a:t>
            </a:r>
            <a:endParaRPr lang="zh-CN" altLang="en-US" sz="2800" dirty="0" smtClean="0">
              <a:solidFill>
                <a:srgbClr val="FF0000"/>
              </a:solidFill>
            </a:endParaRPr>
          </a:p>
        </p:txBody>
      </p:sp>
    </p:spTree>
    <p:extLst>
      <p:ext uri="{BB962C8B-B14F-4D97-AF65-F5344CB8AC3E}">
        <p14:creationId xmlns:p14="http://schemas.microsoft.com/office/powerpoint/2010/main" val="13280358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2" name="矩形 1"/>
          <p:cNvSpPr/>
          <p:nvPr/>
        </p:nvSpPr>
        <p:spPr>
          <a:xfrm>
            <a:off x="1222528" y="1350048"/>
            <a:ext cx="6657953" cy="3693319"/>
          </a:xfrm>
          <a:prstGeom prst="rect">
            <a:avLst/>
          </a:prstGeom>
        </p:spPr>
        <p:txBody>
          <a:bodyPr wrap="square">
            <a:spAutoFit/>
          </a:bodyPr>
          <a:lstStyle/>
          <a:p>
            <a:pPr>
              <a:buFont typeface="Arial" charset="0"/>
              <a:buChar char="•"/>
            </a:pPr>
            <a:r>
              <a:rPr lang="zh-CN" altLang="en-US" dirty="0">
                <a:solidFill>
                  <a:srgbClr val="222222"/>
                </a:solidFill>
                <a:latin typeface="Arial" charset="0"/>
              </a:rPr>
              <a:t>文本朗读（</a:t>
            </a:r>
            <a:r>
              <a:rPr lang="en-US" altLang="zh-CN" dirty="0">
                <a:solidFill>
                  <a:srgbClr val="222222"/>
                </a:solidFill>
                <a:latin typeface="Arial" charset="0"/>
              </a:rPr>
              <a:t>Text to speech</a:t>
            </a:r>
            <a:r>
              <a:rPr lang="zh-CN" altLang="en-US" dirty="0">
                <a:solidFill>
                  <a:srgbClr val="222222"/>
                </a:solidFill>
                <a:latin typeface="Arial" charset="0"/>
              </a:rPr>
              <a:t>）</a:t>
            </a:r>
            <a:r>
              <a:rPr lang="en-US" altLang="zh-CN" dirty="0">
                <a:solidFill>
                  <a:srgbClr val="222222"/>
                </a:solidFill>
                <a:latin typeface="Arial" charset="0"/>
              </a:rPr>
              <a:t>/</a:t>
            </a:r>
            <a:r>
              <a:rPr lang="zh-CN" altLang="en-US" dirty="0">
                <a:solidFill>
                  <a:srgbClr val="222222"/>
                </a:solidFill>
                <a:latin typeface="Arial" charset="0"/>
              </a:rPr>
              <a:t>语音合成（</a:t>
            </a:r>
            <a:r>
              <a:rPr lang="en-US" altLang="zh-CN" dirty="0">
                <a:solidFill>
                  <a:srgbClr val="222222"/>
                </a:solidFill>
                <a:latin typeface="Arial" charset="0"/>
              </a:rPr>
              <a:t>Speech synthesis</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语音识别（</a:t>
            </a:r>
            <a:r>
              <a:rPr lang="en-US" altLang="zh-CN" dirty="0">
                <a:solidFill>
                  <a:srgbClr val="222222"/>
                </a:solidFill>
                <a:latin typeface="Arial" charset="0"/>
              </a:rPr>
              <a:t>Speech recognition</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中文自动分词（</a:t>
            </a:r>
            <a:r>
              <a:rPr lang="en-US" altLang="zh-CN" dirty="0">
                <a:solidFill>
                  <a:srgbClr val="222222"/>
                </a:solidFill>
                <a:latin typeface="Arial" charset="0"/>
              </a:rPr>
              <a:t>Chinese word segmentation</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词性标注（</a:t>
            </a:r>
            <a:r>
              <a:rPr lang="en-US" altLang="zh-CN" dirty="0">
                <a:solidFill>
                  <a:srgbClr val="222222"/>
                </a:solidFill>
                <a:latin typeface="Arial" charset="0"/>
              </a:rPr>
              <a:t>Part-of-speech tagging</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句法分析（</a:t>
            </a:r>
            <a:r>
              <a:rPr lang="en-US" altLang="zh-CN" dirty="0">
                <a:solidFill>
                  <a:srgbClr val="222222"/>
                </a:solidFill>
                <a:latin typeface="Arial" charset="0"/>
              </a:rPr>
              <a:t>Parsing</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自然语言生成（</a:t>
            </a:r>
            <a:r>
              <a:rPr lang="en-US" altLang="zh-CN" dirty="0">
                <a:solidFill>
                  <a:srgbClr val="222222"/>
                </a:solidFill>
                <a:latin typeface="Arial" charset="0"/>
              </a:rPr>
              <a:t>Natural language generation</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文本分类（</a:t>
            </a:r>
            <a:r>
              <a:rPr lang="en-US" altLang="zh-CN" dirty="0">
                <a:solidFill>
                  <a:srgbClr val="222222"/>
                </a:solidFill>
                <a:latin typeface="Arial" charset="0"/>
              </a:rPr>
              <a:t>Text categorization</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信息检索（</a:t>
            </a:r>
            <a:r>
              <a:rPr lang="en-US" altLang="zh-CN" dirty="0">
                <a:solidFill>
                  <a:srgbClr val="222222"/>
                </a:solidFill>
                <a:latin typeface="Arial" charset="0"/>
              </a:rPr>
              <a:t>Information retrieval</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信息抽取（</a:t>
            </a:r>
            <a:r>
              <a:rPr lang="en-US" altLang="zh-CN" dirty="0">
                <a:solidFill>
                  <a:srgbClr val="222222"/>
                </a:solidFill>
                <a:latin typeface="Arial" charset="0"/>
              </a:rPr>
              <a:t>Information extraction</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文字校对（</a:t>
            </a:r>
            <a:r>
              <a:rPr lang="en-US" altLang="zh-CN" dirty="0">
                <a:solidFill>
                  <a:srgbClr val="222222"/>
                </a:solidFill>
                <a:latin typeface="Arial" charset="0"/>
              </a:rPr>
              <a:t>Text-proofing</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问答系统（</a:t>
            </a:r>
            <a:r>
              <a:rPr lang="en-US" altLang="zh-CN" dirty="0">
                <a:solidFill>
                  <a:srgbClr val="222222"/>
                </a:solidFill>
                <a:latin typeface="Arial" charset="0"/>
              </a:rPr>
              <a:t>Question answering</a:t>
            </a:r>
            <a:r>
              <a:rPr lang="zh-CN" altLang="en-US" dirty="0">
                <a:solidFill>
                  <a:srgbClr val="222222"/>
                </a:solidFill>
                <a:latin typeface="Arial" charset="0"/>
              </a:rPr>
              <a:t>）</a:t>
            </a:r>
          </a:p>
          <a:p>
            <a:pPr>
              <a:buFont typeface="Arial" charset="0"/>
              <a:buChar char="•"/>
            </a:pPr>
            <a:r>
              <a:rPr lang="zh-CN" altLang="en-US" dirty="0">
                <a:solidFill>
                  <a:srgbClr val="222222"/>
                </a:solidFill>
                <a:latin typeface="Arial" charset="0"/>
              </a:rPr>
              <a:t>机器翻译（</a:t>
            </a:r>
            <a:r>
              <a:rPr lang="en-US" altLang="zh-CN" dirty="0">
                <a:solidFill>
                  <a:srgbClr val="222222"/>
                </a:solidFill>
                <a:latin typeface="Arial" charset="0"/>
              </a:rPr>
              <a:t>Machine translation</a:t>
            </a:r>
            <a:r>
              <a:rPr lang="zh-CN" altLang="en-US" dirty="0">
                <a:solidFill>
                  <a:srgbClr val="222222"/>
                </a:solidFill>
                <a:latin typeface="Arial" charset="0"/>
              </a:rPr>
              <a:t>）</a:t>
            </a:r>
          </a:p>
          <a:p>
            <a:pPr>
              <a:buFont typeface="Arial" charset="0"/>
              <a:buChar char="•"/>
            </a:pPr>
            <a:endParaRPr lang="zh-CN" altLang="en-US" dirty="0">
              <a:solidFill>
                <a:srgbClr val="222222"/>
              </a:solidFill>
              <a:latin typeface="Arial" charset="0"/>
            </a:endParaRPr>
          </a:p>
        </p:txBody>
      </p:sp>
    </p:spTree>
    <p:extLst>
      <p:ext uri="{BB962C8B-B14F-4D97-AF65-F5344CB8AC3E}">
        <p14:creationId xmlns:p14="http://schemas.microsoft.com/office/powerpoint/2010/main" val="206861516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中文分词应用</a:t>
            </a:r>
            <a:endParaRPr kumimoji="1" lang="zh-CN" altLang="en-US" sz="3300" dirty="0"/>
          </a:p>
        </p:txBody>
      </p:sp>
      <p:sp>
        <p:nvSpPr>
          <p:cNvPr id="3" name="矩形 2"/>
          <p:cNvSpPr/>
          <p:nvPr/>
        </p:nvSpPr>
        <p:spPr>
          <a:xfrm>
            <a:off x="1122776" y="1729200"/>
            <a:ext cx="6637316" cy="3108543"/>
          </a:xfrm>
          <a:prstGeom prst="rect">
            <a:avLst/>
          </a:prstGeom>
        </p:spPr>
        <p:txBody>
          <a:bodyPr wrap="square">
            <a:spAutoFit/>
          </a:bodyPr>
          <a:lstStyle/>
          <a:p>
            <a:r>
              <a:rPr lang="zh-CN" altLang="en-US" sz="2800" dirty="0"/>
              <a:t> </a:t>
            </a:r>
            <a:r>
              <a:rPr lang="zh-CN" altLang="en-US" sz="2800" dirty="0" smtClean="0"/>
              <a:t>       尽管</a:t>
            </a:r>
            <a:r>
              <a:rPr lang="zh-CN" altLang="en-US" sz="2800" dirty="0"/>
              <a:t>在语言学语义学上，词有着相对清晰的定义，对于计算机处理自然语言来说，分词很多时候没有放之四海皆准的共同标准。</a:t>
            </a:r>
          </a:p>
          <a:p>
            <a:r>
              <a:rPr lang="zh-CN" altLang="en-US" sz="2800" dirty="0" smtClean="0"/>
              <a:t>        由于</a:t>
            </a:r>
            <a:r>
              <a:rPr lang="zh-CN" altLang="en-US" sz="2800" dirty="0"/>
              <a:t>分词本身更多的时候是作为一个预处理的过程，判断其质量的好坏更多的时候需要结合下游的应用来进行。</a:t>
            </a:r>
            <a:endParaRPr kumimoji="1" lang="zh-CN" altLang="en-US" sz="2800" dirty="0"/>
          </a:p>
        </p:txBody>
      </p:sp>
    </p:spTree>
    <p:extLst>
      <p:ext uri="{BB962C8B-B14F-4D97-AF65-F5344CB8AC3E}">
        <p14:creationId xmlns:p14="http://schemas.microsoft.com/office/powerpoint/2010/main" val="131854891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中文分词的好坏评价</a:t>
            </a:r>
            <a:endParaRPr kumimoji="1" lang="zh-CN" altLang="en-US" sz="3300" dirty="0"/>
          </a:p>
        </p:txBody>
      </p:sp>
      <p:sp>
        <p:nvSpPr>
          <p:cNvPr id="3" name="矩形 2"/>
          <p:cNvSpPr/>
          <p:nvPr/>
        </p:nvSpPr>
        <p:spPr>
          <a:xfrm>
            <a:off x="1076610" y="2750476"/>
            <a:ext cx="6637316" cy="523220"/>
          </a:xfrm>
          <a:prstGeom prst="rect">
            <a:avLst/>
          </a:prstGeom>
        </p:spPr>
        <p:txBody>
          <a:bodyPr wrap="square">
            <a:spAutoFit/>
          </a:bodyPr>
          <a:lstStyle/>
          <a:p>
            <a:r>
              <a:rPr lang="zh-CN" altLang="en-US" sz="2800" dirty="0" smtClean="0"/>
              <a:t>在不同领域，对分词的评价标准不一样</a:t>
            </a:r>
            <a:endParaRPr kumimoji="1" lang="zh-CN" altLang="en-US" sz="2800" dirty="0"/>
          </a:p>
        </p:txBody>
      </p:sp>
    </p:spTree>
    <p:extLst>
      <p:ext uri="{BB962C8B-B14F-4D97-AF65-F5344CB8AC3E}">
        <p14:creationId xmlns:p14="http://schemas.microsoft.com/office/powerpoint/2010/main" val="20042841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中文分词应用</a:t>
            </a:r>
            <a:endParaRPr kumimoji="1" lang="zh-CN" altLang="en-US" sz="3300" dirty="0"/>
          </a:p>
        </p:txBody>
      </p:sp>
      <p:sp>
        <p:nvSpPr>
          <p:cNvPr id="3" name="矩形 2"/>
          <p:cNvSpPr/>
          <p:nvPr/>
        </p:nvSpPr>
        <p:spPr>
          <a:xfrm>
            <a:off x="1122776" y="1729200"/>
            <a:ext cx="6637316" cy="2369880"/>
          </a:xfrm>
          <a:prstGeom prst="rect">
            <a:avLst/>
          </a:prstGeom>
        </p:spPr>
        <p:txBody>
          <a:bodyPr wrap="square">
            <a:spAutoFit/>
          </a:bodyPr>
          <a:lstStyle/>
          <a:p>
            <a:r>
              <a:rPr lang="zh-CN" altLang="en-US" sz="3200" dirty="0" smtClean="0">
                <a:solidFill>
                  <a:srgbClr val="FF0000"/>
                </a:solidFill>
              </a:rPr>
              <a:t>语音识别</a:t>
            </a:r>
          </a:p>
          <a:p>
            <a:endParaRPr lang="zh-CN" altLang="en-US" sz="3200" dirty="0" smtClean="0">
              <a:solidFill>
                <a:srgbClr val="FF0000"/>
              </a:solidFill>
            </a:endParaRPr>
          </a:p>
          <a:p>
            <a:r>
              <a:rPr lang="zh-CN" altLang="en-US" sz="2800" dirty="0" smtClean="0"/>
              <a:t>语言</a:t>
            </a:r>
            <a:r>
              <a:rPr lang="zh-CN" altLang="en-US" sz="2800" dirty="0"/>
              <a:t>模型的创建通常需要经过分词，从识别效果来看，越长的词往往准确率越高（声学模型区分度更高）。</a:t>
            </a:r>
            <a:endParaRPr kumimoji="1" lang="zh-CN" altLang="en-US" sz="2800" dirty="0"/>
          </a:p>
        </p:txBody>
      </p:sp>
    </p:spTree>
    <p:extLst>
      <p:ext uri="{BB962C8B-B14F-4D97-AF65-F5344CB8AC3E}">
        <p14:creationId xmlns:p14="http://schemas.microsoft.com/office/powerpoint/2010/main" val="16251727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中文分词应用</a:t>
            </a:r>
            <a:endParaRPr kumimoji="1" lang="zh-CN" altLang="en-US" sz="3300" dirty="0"/>
          </a:p>
        </p:txBody>
      </p:sp>
      <p:sp>
        <p:nvSpPr>
          <p:cNvPr id="3" name="矩形 2"/>
          <p:cNvSpPr/>
          <p:nvPr/>
        </p:nvSpPr>
        <p:spPr>
          <a:xfrm>
            <a:off x="1122776" y="1729200"/>
            <a:ext cx="6637316" cy="2554545"/>
          </a:xfrm>
          <a:prstGeom prst="rect">
            <a:avLst/>
          </a:prstGeom>
        </p:spPr>
        <p:txBody>
          <a:bodyPr wrap="square">
            <a:spAutoFit/>
          </a:bodyPr>
          <a:lstStyle/>
          <a:p>
            <a:r>
              <a:rPr lang="zh-CN" altLang="en-US" sz="3200" dirty="0" smtClean="0">
                <a:solidFill>
                  <a:srgbClr val="FF0000"/>
                </a:solidFill>
              </a:rPr>
              <a:t>文本挖掘</a:t>
            </a:r>
          </a:p>
          <a:p>
            <a:endParaRPr lang="zh-CN" altLang="en-US" sz="3200" dirty="0" smtClean="0">
              <a:solidFill>
                <a:srgbClr val="FF0000"/>
              </a:solidFill>
            </a:endParaRPr>
          </a:p>
          <a:p>
            <a:r>
              <a:rPr lang="zh-CN" altLang="en-US" sz="3200" dirty="0" smtClean="0"/>
              <a:t>很多</a:t>
            </a:r>
            <a:r>
              <a:rPr lang="zh-CN" altLang="en-US" sz="3200" dirty="0"/>
              <a:t>时候短词的效果会更好，特别是从召回率的角度来看（</a:t>
            </a:r>
            <a:r>
              <a:rPr lang="en-US" altLang="zh-CN" sz="3200" dirty="0"/>
              <a:t>Peng et al. 2002</a:t>
            </a:r>
            <a:r>
              <a:rPr lang="zh-CN" altLang="en-US" sz="3200" dirty="0"/>
              <a:t>， </a:t>
            </a:r>
            <a:r>
              <a:rPr lang="en-US" altLang="zh-CN" sz="3200" dirty="0"/>
              <a:t>Gao et al. 2005)</a:t>
            </a:r>
            <a:r>
              <a:rPr lang="zh-CN" altLang="en-US" sz="3200" dirty="0"/>
              <a:t>。</a:t>
            </a:r>
            <a:endParaRPr kumimoji="1" lang="zh-CN" altLang="en-US" sz="2800" dirty="0"/>
          </a:p>
        </p:txBody>
      </p:sp>
    </p:spTree>
    <p:extLst>
      <p:ext uri="{BB962C8B-B14F-4D97-AF65-F5344CB8AC3E}">
        <p14:creationId xmlns:p14="http://schemas.microsoft.com/office/powerpoint/2010/main" val="3734588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中文分词应用</a:t>
            </a:r>
            <a:endParaRPr kumimoji="1" lang="zh-CN" altLang="en-US" sz="3300" dirty="0"/>
          </a:p>
        </p:txBody>
      </p:sp>
      <p:sp>
        <p:nvSpPr>
          <p:cNvPr id="3" name="矩形 2"/>
          <p:cNvSpPr/>
          <p:nvPr/>
        </p:nvSpPr>
        <p:spPr>
          <a:xfrm>
            <a:off x="1122776" y="1729200"/>
            <a:ext cx="6637316" cy="3046988"/>
          </a:xfrm>
          <a:prstGeom prst="rect">
            <a:avLst/>
          </a:prstGeom>
        </p:spPr>
        <p:txBody>
          <a:bodyPr wrap="square">
            <a:spAutoFit/>
          </a:bodyPr>
          <a:lstStyle/>
          <a:p>
            <a:r>
              <a:rPr lang="zh-CN" altLang="en-US" sz="3200" dirty="0" smtClean="0">
                <a:solidFill>
                  <a:srgbClr val="FF0000"/>
                </a:solidFill>
              </a:rPr>
              <a:t>机器翻译</a:t>
            </a:r>
          </a:p>
          <a:p>
            <a:endParaRPr lang="zh-CN" altLang="en-US" sz="3200" dirty="0" smtClean="0">
              <a:solidFill>
                <a:srgbClr val="FF0000"/>
              </a:solidFill>
            </a:endParaRPr>
          </a:p>
          <a:p>
            <a:r>
              <a:rPr lang="zh-CN" altLang="en-US" sz="3200" dirty="0"/>
              <a:t>在基于</a:t>
            </a:r>
            <a:r>
              <a:rPr lang="en-US" altLang="zh-CN" sz="3200" dirty="0"/>
              <a:t>phrase</a:t>
            </a:r>
            <a:r>
              <a:rPr lang="zh-CN" altLang="en-US" sz="3200" dirty="0"/>
              <a:t>的机器翻译中，也有研究发现短词（比中文</a:t>
            </a:r>
            <a:r>
              <a:rPr lang="en-US" altLang="zh-CN" sz="3200" dirty="0" err="1"/>
              <a:t>treebank</a:t>
            </a:r>
            <a:r>
              <a:rPr lang="zh-CN" altLang="en-US" sz="3200" dirty="0"/>
              <a:t>的标准短）会带来更好的翻译效果（</a:t>
            </a:r>
            <a:r>
              <a:rPr lang="en-US" altLang="zh-CN" sz="3200" dirty="0"/>
              <a:t>Chang et al. 2008)</a:t>
            </a:r>
            <a:r>
              <a:rPr lang="zh-CN" altLang="en-US" sz="3200" dirty="0"/>
              <a:t>。</a:t>
            </a:r>
            <a:endParaRPr kumimoji="1" lang="zh-CN" altLang="en-US" sz="2800" dirty="0"/>
          </a:p>
        </p:txBody>
      </p:sp>
    </p:spTree>
    <p:extLst>
      <p:ext uri="{BB962C8B-B14F-4D97-AF65-F5344CB8AC3E}">
        <p14:creationId xmlns:p14="http://schemas.microsoft.com/office/powerpoint/2010/main" val="158644740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中文分词应用</a:t>
            </a:r>
            <a:endParaRPr kumimoji="1" lang="zh-CN" altLang="en-US" sz="3300" dirty="0"/>
          </a:p>
        </p:txBody>
      </p:sp>
      <p:sp>
        <p:nvSpPr>
          <p:cNvPr id="3" name="矩形 2"/>
          <p:cNvSpPr/>
          <p:nvPr/>
        </p:nvSpPr>
        <p:spPr>
          <a:xfrm>
            <a:off x="1122776" y="1729200"/>
            <a:ext cx="6637316" cy="954107"/>
          </a:xfrm>
          <a:prstGeom prst="rect">
            <a:avLst/>
          </a:prstGeom>
        </p:spPr>
        <p:txBody>
          <a:bodyPr wrap="square">
            <a:spAutoFit/>
          </a:bodyPr>
          <a:lstStyle/>
          <a:p>
            <a:r>
              <a:rPr lang="zh-CN" altLang="en-US" sz="2800" dirty="0" smtClean="0"/>
              <a:t>如何</a:t>
            </a:r>
            <a:r>
              <a:rPr lang="zh-CN" altLang="en-US" sz="2800" dirty="0"/>
              <a:t>衡量分词的好坏，如何选择分词的方法，还是要结合自身的应用来进行。</a:t>
            </a:r>
            <a:endParaRPr kumimoji="1" lang="zh-CN" altLang="en-US" sz="2800" dirty="0"/>
          </a:p>
        </p:txBody>
      </p:sp>
    </p:spTree>
    <p:extLst>
      <p:ext uri="{BB962C8B-B14F-4D97-AF65-F5344CB8AC3E}">
        <p14:creationId xmlns:p14="http://schemas.microsoft.com/office/powerpoint/2010/main" val="10397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a:t>
            </a:r>
            <a:r>
              <a:rPr lang="en-US" altLang="zh-CN" sz="3300" dirty="0" err="1" smtClean="0"/>
              <a:t>jieba</a:t>
            </a:r>
            <a:r>
              <a:rPr lang="zh-CN" altLang="en-US" sz="3300" dirty="0" smtClean="0"/>
              <a:t>应用</a:t>
            </a:r>
            <a:endParaRPr kumimoji="1" lang="zh-CN" altLang="en-US" sz="3300" dirty="0"/>
          </a:p>
        </p:txBody>
      </p:sp>
      <p:sp>
        <p:nvSpPr>
          <p:cNvPr id="3" name="矩形 2"/>
          <p:cNvSpPr/>
          <p:nvPr/>
        </p:nvSpPr>
        <p:spPr>
          <a:xfrm>
            <a:off x="583905" y="1211273"/>
            <a:ext cx="8238362" cy="4216539"/>
          </a:xfrm>
          <a:prstGeom prst="rect">
            <a:avLst/>
          </a:prstGeom>
        </p:spPr>
        <p:txBody>
          <a:bodyPr wrap="square">
            <a:spAutoFit/>
          </a:bodyPr>
          <a:lstStyle/>
          <a:p>
            <a:r>
              <a:rPr lang="en-US" altLang="zh-CN" sz="2400" dirty="0" err="1"/>
              <a:t>jieba</a:t>
            </a:r>
            <a:r>
              <a:rPr lang="zh-CN" altLang="en-US" sz="2400" dirty="0"/>
              <a:t>分词对已收录词和未收录词都有相应的算法进行处理，其处理的思路很</a:t>
            </a:r>
            <a:r>
              <a:rPr lang="zh-CN" altLang="en-US" sz="2400" dirty="0" smtClean="0"/>
              <a:t>简单。</a:t>
            </a:r>
            <a:endParaRPr lang="zh-CN" altLang="en-US" sz="2400" dirty="0"/>
          </a:p>
          <a:p>
            <a:r>
              <a:rPr lang="zh-CN" altLang="en-US" sz="2400" dirty="0"/>
              <a:t>其主要的处理思路如下：</a:t>
            </a:r>
          </a:p>
          <a:p>
            <a:r>
              <a:rPr lang="en-US" altLang="zh-CN" sz="2400" dirty="0" smtClean="0"/>
              <a:t>1</a:t>
            </a:r>
            <a:r>
              <a:rPr lang="zh-CN" altLang="en-US" sz="2400" dirty="0" smtClean="0"/>
              <a:t>、加载</a:t>
            </a:r>
            <a:r>
              <a:rPr lang="zh-CN" altLang="en-US" sz="2400" dirty="0"/>
              <a:t>词典</a:t>
            </a:r>
            <a:r>
              <a:rPr lang="en-US" altLang="zh-CN" sz="2400" dirty="0" err="1"/>
              <a:t>dict.txt</a:t>
            </a:r>
            <a:endParaRPr lang="en-US" altLang="zh-CN" sz="2400" dirty="0"/>
          </a:p>
          <a:p>
            <a:r>
              <a:rPr lang="en-US" altLang="zh-CN" sz="2400" dirty="0" smtClean="0"/>
              <a:t>2</a:t>
            </a:r>
            <a:r>
              <a:rPr lang="zh-CN" altLang="en-US" sz="2400" dirty="0" smtClean="0"/>
              <a:t>、从</a:t>
            </a:r>
            <a:r>
              <a:rPr lang="zh-CN" altLang="en-US" sz="2400" dirty="0"/>
              <a:t>内存的词典中构建该句子的</a:t>
            </a:r>
            <a:r>
              <a:rPr lang="en-US" altLang="zh-CN" sz="2400" dirty="0"/>
              <a:t>DAG</a:t>
            </a:r>
            <a:r>
              <a:rPr lang="zh-CN" altLang="en-US" sz="2400" dirty="0"/>
              <a:t>（有向无环图）</a:t>
            </a:r>
          </a:p>
          <a:p>
            <a:r>
              <a:rPr lang="en-US" altLang="zh-CN" sz="2400" dirty="0" smtClean="0"/>
              <a:t>3</a:t>
            </a:r>
            <a:r>
              <a:rPr lang="zh-CN" altLang="en-US" sz="2400" dirty="0" smtClean="0"/>
              <a:t>、对于</a:t>
            </a:r>
            <a:r>
              <a:rPr lang="zh-CN" altLang="en-US" sz="2400" dirty="0"/>
              <a:t>词典中未收录词，使用</a:t>
            </a:r>
            <a:r>
              <a:rPr lang="en-US" altLang="zh-CN" sz="2400" dirty="0"/>
              <a:t>HMM</a:t>
            </a:r>
            <a:r>
              <a:rPr lang="zh-CN" altLang="en-US" sz="2400" dirty="0"/>
              <a:t>模型的</a:t>
            </a:r>
            <a:r>
              <a:rPr lang="en-US" altLang="zh-CN" sz="2400" dirty="0" err="1"/>
              <a:t>viterbi</a:t>
            </a:r>
            <a:r>
              <a:rPr lang="zh-CN" altLang="en-US" sz="2400" dirty="0"/>
              <a:t>算法尝试分词处理</a:t>
            </a:r>
          </a:p>
          <a:p>
            <a:r>
              <a:rPr lang="en-US" altLang="zh-CN" sz="2400" dirty="0" smtClean="0"/>
              <a:t>4</a:t>
            </a:r>
            <a:r>
              <a:rPr lang="zh-CN" altLang="en-US" sz="2400" dirty="0" smtClean="0"/>
              <a:t>、已</a:t>
            </a:r>
            <a:r>
              <a:rPr lang="zh-CN" altLang="en-US" sz="2400" dirty="0"/>
              <a:t>收录词和未收录词全部分词完毕后，使用</a:t>
            </a:r>
            <a:r>
              <a:rPr lang="en-US" altLang="zh-CN" sz="2400" dirty="0" err="1"/>
              <a:t>dp</a:t>
            </a:r>
            <a:r>
              <a:rPr lang="zh-CN" altLang="en-US" sz="2400" dirty="0"/>
              <a:t>寻找</a:t>
            </a:r>
            <a:r>
              <a:rPr lang="en-US" altLang="zh-CN" sz="2400" dirty="0"/>
              <a:t>DAG</a:t>
            </a:r>
            <a:r>
              <a:rPr lang="zh-CN" altLang="en-US" sz="2400" dirty="0"/>
              <a:t>的最大概率路径</a:t>
            </a:r>
          </a:p>
          <a:p>
            <a:r>
              <a:rPr lang="en-US" altLang="zh-CN" sz="2400" dirty="0" smtClean="0"/>
              <a:t>5</a:t>
            </a:r>
            <a:r>
              <a:rPr lang="zh-CN" altLang="en-US" sz="2400" dirty="0" smtClean="0"/>
              <a:t>、输出</a:t>
            </a:r>
            <a:r>
              <a:rPr lang="zh-CN" altLang="en-US" sz="2400" dirty="0"/>
              <a:t>分词结果</a:t>
            </a:r>
          </a:p>
          <a:p>
            <a:endParaRPr kumimoji="1" lang="zh-CN" altLang="en-US" sz="2800" dirty="0"/>
          </a:p>
        </p:txBody>
      </p:sp>
    </p:spTree>
    <p:extLst>
      <p:ext uri="{BB962C8B-B14F-4D97-AF65-F5344CB8AC3E}">
        <p14:creationId xmlns:p14="http://schemas.microsoft.com/office/powerpoint/2010/main" val="203453316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115617" y="2084073"/>
            <a:ext cx="3151583" cy="193832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sz="2800" dirty="0" err="1" smtClean="0">
                <a:latin typeface="楷体" panose="02010609060101010101" pitchFamily="49" charset="-122"/>
                <a:ea typeface="楷体" panose="02010609060101010101" pitchFamily="49" charset="-122"/>
              </a:rPr>
              <a:t>dict.txt</a:t>
            </a:r>
            <a:endParaRPr kumimoji="1" lang="zh-CN" altLang="en-US" sz="2800" dirty="0" smtClean="0">
              <a:latin typeface="楷体" panose="02010609060101010101" pitchFamily="49" charset="-122"/>
              <a:ea typeface="楷体" panose="02010609060101010101" pitchFamily="49" charset="-122"/>
            </a:endParaRPr>
          </a:p>
          <a:p>
            <a:endParaRPr kumimoji="1" lang="zh-CN" altLang="en-US" sz="2800" dirty="0" smtClean="0">
              <a:latin typeface="楷体" panose="02010609060101010101" pitchFamily="49" charset="-122"/>
              <a:ea typeface="楷体" panose="02010609060101010101" pitchFamily="49" charset="-122"/>
            </a:endParaRPr>
          </a:p>
          <a:p>
            <a:r>
              <a:rPr lang="zh-CN" altLang="en-US" sz="2800" dirty="0"/>
              <a:t>第一列是中文</a:t>
            </a:r>
            <a:r>
              <a:rPr lang="zh-CN" altLang="en-US" sz="2800" dirty="0" smtClean="0"/>
              <a:t>词语，</a:t>
            </a:r>
          </a:p>
          <a:p>
            <a:r>
              <a:rPr lang="zh-CN" altLang="en-US" sz="2800" dirty="0" smtClean="0"/>
              <a:t>第二</a:t>
            </a:r>
            <a:r>
              <a:rPr lang="zh-CN" altLang="en-US" sz="2800" dirty="0"/>
              <a:t>列是词频</a:t>
            </a:r>
            <a:r>
              <a:rPr lang="zh-CN" altLang="en-US" sz="2800" dirty="0" smtClean="0"/>
              <a:t>，</a:t>
            </a:r>
          </a:p>
          <a:p>
            <a:r>
              <a:rPr lang="zh-CN" altLang="en-US" sz="2800" dirty="0" smtClean="0"/>
              <a:t>第三</a:t>
            </a:r>
            <a:r>
              <a:rPr lang="zh-CN" altLang="en-US" sz="2800" dirty="0"/>
              <a:t>列是词性</a:t>
            </a:r>
            <a:endParaRPr kumimoji="1" lang="zh-CN" altLang="en-US" sz="2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a:t>
            </a:r>
            <a:r>
              <a:rPr lang="en-US" altLang="zh-CN" sz="3300" dirty="0" err="1" smtClean="0"/>
              <a:t>jieba</a:t>
            </a:r>
            <a:r>
              <a:rPr lang="zh-CN" altLang="en-US" sz="3300" dirty="0" smtClean="0"/>
              <a:t>应用</a:t>
            </a:r>
            <a:endParaRPr kumimoji="1" lang="zh-CN" altLang="en-US" sz="3300" dirty="0"/>
          </a:p>
        </p:txBody>
      </p:sp>
      <p:pic>
        <p:nvPicPr>
          <p:cNvPr id="9" name="图片 8"/>
          <p:cNvPicPr>
            <a:picLocks noChangeAspect="1"/>
          </p:cNvPicPr>
          <p:nvPr/>
        </p:nvPicPr>
        <p:blipFill>
          <a:blip r:embed="rId3"/>
          <a:stretch>
            <a:fillRect/>
          </a:stretch>
        </p:blipFill>
        <p:spPr>
          <a:xfrm>
            <a:off x="4474459" y="1475785"/>
            <a:ext cx="3060700" cy="3568700"/>
          </a:xfrm>
          <a:prstGeom prst="rect">
            <a:avLst/>
          </a:prstGeom>
        </p:spPr>
      </p:pic>
    </p:spTree>
    <p:extLst>
      <p:ext uri="{BB962C8B-B14F-4D97-AF65-F5344CB8AC3E}">
        <p14:creationId xmlns:p14="http://schemas.microsoft.com/office/powerpoint/2010/main" val="28603329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536405" y="1363673"/>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2800" dirty="0" smtClean="0">
                <a:latin typeface="楷体" panose="02010609060101010101" pitchFamily="49" charset="-122"/>
                <a:ea typeface="楷体" panose="02010609060101010101" pitchFamily="49" charset="-122"/>
              </a:rPr>
              <a:t>有向无环图</a:t>
            </a:r>
            <a:endParaRPr kumimoji="1" lang="zh-CN" altLang="en-US" sz="2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a:t>
            </a:r>
            <a:r>
              <a:rPr lang="en-US" altLang="zh-CN" sz="3300" dirty="0" err="1" smtClean="0"/>
              <a:t>jieba</a:t>
            </a:r>
            <a:r>
              <a:rPr lang="zh-CN" altLang="en-US" sz="3300" dirty="0" smtClean="0"/>
              <a:t>应用</a:t>
            </a:r>
            <a:endParaRPr kumimoji="1" lang="zh-CN" altLang="en-US" sz="3300" dirty="0"/>
          </a:p>
        </p:txBody>
      </p:sp>
      <p:pic>
        <p:nvPicPr>
          <p:cNvPr id="11" name="图片 10"/>
          <p:cNvPicPr>
            <a:picLocks noChangeAspect="1"/>
          </p:cNvPicPr>
          <p:nvPr/>
        </p:nvPicPr>
        <p:blipFill>
          <a:blip r:embed="rId3"/>
          <a:stretch>
            <a:fillRect/>
          </a:stretch>
        </p:blipFill>
        <p:spPr>
          <a:xfrm>
            <a:off x="1823841" y="1980411"/>
            <a:ext cx="6242729" cy="3493800"/>
          </a:xfrm>
          <a:prstGeom prst="rect">
            <a:avLst/>
          </a:prstGeom>
        </p:spPr>
      </p:pic>
    </p:spTree>
    <p:extLst>
      <p:ext uri="{BB962C8B-B14F-4D97-AF65-F5344CB8AC3E}">
        <p14:creationId xmlns:p14="http://schemas.microsoft.com/office/powerpoint/2010/main" val="105333662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592667" y="1338813"/>
            <a:ext cx="8161867"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dirty="0" err="1"/>
              <a:t>jieba</a:t>
            </a:r>
            <a:r>
              <a:rPr lang="zh-CN" altLang="en-US" sz="2800" dirty="0"/>
              <a:t>分词有多种模式可供选择。可选的模式包括</a:t>
            </a:r>
            <a:r>
              <a:rPr lang="zh-CN" altLang="en-US" sz="2800" dirty="0" smtClean="0"/>
              <a:t>：</a:t>
            </a:r>
          </a:p>
          <a:p>
            <a:endParaRPr lang="zh-CN" altLang="en-US" sz="2800" dirty="0"/>
          </a:p>
          <a:p>
            <a:r>
              <a:rPr lang="zh-CN" altLang="en-US" sz="2800" dirty="0">
                <a:solidFill>
                  <a:srgbClr val="FF0000"/>
                </a:solidFill>
              </a:rPr>
              <a:t>全切分</a:t>
            </a:r>
            <a:r>
              <a:rPr lang="zh-CN" altLang="en-US" sz="2800" dirty="0" smtClean="0">
                <a:solidFill>
                  <a:srgbClr val="FF0000"/>
                </a:solidFill>
              </a:rPr>
              <a:t>模式</a:t>
            </a:r>
            <a:r>
              <a:rPr lang="zh-CN" altLang="en-US" sz="2800" dirty="0" smtClean="0"/>
              <a:t>：</a:t>
            </a:r>
            <a:r>
              <a:rPr lang="zh-CN" altLang="en-US" sz="2800" dirty="0"/>
              <a:t>全切分模式就是输出一个字串的所有</a:t>
            </a:r>
            <a:r>
              <a:rPr lang="zh-CN" altLang="en-US" sz="2800" dirty="0" smtClean="0"/>
              <a:t>分词</a:t>
            </a:r>
            <a:endParaRPr lang="zh-CN" altLang="en-US" sz="2800" dirty="0"/>
          </a:p>
          <a:p>
            <a:endParaRPr lang="zh-CN" altLang="en-US" sz="2800" dirty="0"/>
          </a:p>
          <a:p>
            <a:r>
              <a:rPr lang="zh-CN" altLang="en-US" sz="2800" dirty="0">
                <a:solidFill>
                  <a:srgbClr val="FF0000"/>
                </a:solidFill>
              </a:rPr>
              <a:t>精确</a:t>
            </a:r>
            <a:r>
              <a:rPr lang="zh-CN" altLang="en-US" sz="2800" dirty="0" smtClean="0">
                <a:solidFill>
                  <a:srgbClr val="FF0000"/>
                </a:solidFill>
              </a:rPr>
              <a:t>模式：</a:t>
            </a:r>
            <a:r>
              <a:rPr lang="zh-CN" altLang="en-US" sz="2800" dirty="0"/>
              <a:t>精确模式是对句子的一个概率最佳</a:t>
            </a:r>
            <a:r>
              <a:rPr lang="zh-CN" altLang="en-US" sz="2800" dirty="0" smtClean="0"/>
              <a:t>分词</a:t>
            </a:r>
          </a:p>
          <a:p>
            <a:endParaRPr lang="zh-CN" altLang="en-US" sz="2800" dirty="0">
              <a:solidFill>
                <a:srgbClr val="FF0000"/>
              </a:solidFill>
            </a:endParaRPr>
          </a:p>
          <a:p>
            <a:r>
              <a:rPr lang="zh-CN" altLang="en-US" sz="2800" dirty="0">
                <a:solidFill>
                  <a:srgbClr val="FF0000"/>
                </a:solidFill>
              </a:rPr>
              <a:t>搜索引擎</a:t>
            </a:r>
            <a:r>
              <a:rPr lang="zh-CN" altLang="en-US" sz="2800" dirty="0" smtClean="0">
                <a:solidFill>
                  <a:srgbClr val="FF0000"/>
                </a:solidFill>
              </a:rPr>
              <a:t>模式：</a:t>
            </a:r>
            <a:r>
              <a:rPr lang="zh-CN" altLang="en-US" sz="2800" dirty="0"/>
              <a:t>提供了精确模式的再分词，将长词再次拆分为短词</a:t>
            </a:r>
            <a:endParaRPr lang="zh-CN" altLang="en-US" sz="2800" dirty="0" smtClean="0">
              <a:solidFill>
                <a:srgbClr val="FF0000"/>
              </a:solidFill>
            </a:endParaRPr>
          </a:p>
          <a:p>
            <a:endParaRPr lang="zh-CN" altLang="en-US" sz="2800" dirty="0">
              <a:solidFill>
                <a:srgbClr val="FF0000"/>
              </a:solidFill>
            </a:endParaRPr>
          </a:p>
          <a:p>
            <a:r>
              <a:rPr lang="zh-CN" altLang="en-US" sz="2800" dirty="0"/>
              <a:t>同时也提供了</a:t>
            </a:r>
            <a:r>
              <a:rPr lang="en-US" altLang="zh-CN" sz="2800" dirty="0"/>
              <a:t>HMM</a:t>
            </a:r>
            <a:r>
              <a:rPr lang="zh-CN" altLang="en-US" sz="2800" dirty="0"/>
              <a:t>模型的开关</a:t>
            </a:r>
            <a:r>
              <a:rPr lang="zh-CN" altLang="en-US" sz="2800" dirty="0" smtClean="0"/>
              <a:t>。</a:t>
            </a:r>
            <a:endParaRPr lang="zh-CN" altLang="en-US" sz="2800" dirty="0"/>
          </a:p>
        </p:txBody>
      </p: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a:t>
            </a:r>
            <a:r>
              <a:rPr lang="en-US" altLang="zh-CN" sz="3300" dirty="0" err="1" smtClean="0"/>
              <a:t>jieba</a:t>
            </a:r>
            <a:r>
              <a:rPr lang="zh-CN" altLang="en-US" sz="3300" dirty="0" smtClean="0"/>
              <a:t>应用</a:t>
            </a:r>
            <a:endParaRPr kumimoji="1" lang="zh-CN" altLang="en-US" sz="3300" dirty="0"/>
          </a:p>
        </p:txBody>
      </p:sp>
    </p:spTree>
    <p:extLst>
      <p:ext uri="{BB962C8B-B14F-4D97-AF65-F5344CB8AC3E}">
        <p14:creationId xmlns:p14="http://schemas.microsoft.com/office/powerpoint/2010/main" val="1459608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502538" y="261184"/>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基础知识</a:t>
            </a:r>
            <a:endParaRPr kumimoji="1" lang="zh-CN" altLang="en-US" sz="3300" dirty="0"/>
          </a:p>
        </p:txBody>
      </p:sp>
      <p:sp>
        <p:nvSpPr>
          <p:cNvPr id="11" name="内容占位符 2"/>
          <p:cNvSpPr txBox="1">
            <a:spLocks/>
          </p:cNvSpPr>
          <p:nvPr/>
        </p:nvSpPr>
        <p:spPr>
          <a:xfrm>
            <a:off x="873457" y="1684227"/>
            <a:ext cx="7886700" cy="1218513"/>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zh-CN" altLang="en-US" sz="2100" dirty="0">
                <a:solidFill>
                  <a:srgbClr val="FF0000"/>
                </a:solidFill>
              </a:rPr>
              <a:t>信息熵</a:t>
            </a:r>
            <a:r>
              <a:rPr lang="zh-CN" altLang="en-US" sz="2100" dirty="0"/>
              <a:t>，又称为自信息（</a:t>
            </a:r>
            <a:r>
              <a:rPr lang="en-US" altLang="zh-CN" sz="2100" dirty="0"/>
              <a:t>self-information</a:t>
            </a:r>
            <a:r>
              <a:rPr lang="zh-CN" altLang="en-US" sz="2100" dirty="0"/>
              <a:t>），描述一个随机变量的不</a:t>
            </a:r>
            <a:r>
              <a:rPr lang="zh-CN" altLang="en-US" sz="2100" dirty="0" smtClean="0"/>
              <a:t>确定性的</a:t>
            </a:r>
            <a:r>
              <a:rPr lang="zh-CN" altLang="en-US" sz="2100" dirty="0"/>
              <a:t>数量。一个随机变量的熵越大，它的不确定性越大，正确估计其值的</a:t>
            </a:r>
            <a:r>
              <a:rPr lang="zh-CN" altLang="en-US" sz="2100" dirty="0" smtClean="0"/>
              <a:t>可能性越</a:t>
            </a:r>
            <a:r>
              <a:rPr lang="zh-CN" altLang="en-US" sz="2100" dirty="0"/>
              <a:t>小，越不确定的随机变量越需要更大的信息量用以确定其值</a:t>
            </a:r>
            <a:endParaRPr kumimoji="1" lang="zh-CN" altLang="en-US" sz="2100" dirty="0"/>
          </a:p>
        </p:txBody>
      </p:sp>
      <p:pic>
        <p:nvPicPr>
          <p:cNvPr id="12" name="图片 11"/>
          <p:cNvPicPr>
            <a:picLocks noChangeAspect="1"/>
          </p:cNvPicPr>
          <p:nvPr/>
        </p:nvPicPr>
        <p:blipFill>
          <a:blip r:embed="rId3"/>
          <a:stretch>
            <a:fillRect/>
          </a:stretch>
        </p:blipFill>
        <p:spPr>
          <a:xfrm>
            <a:off x="3143051" y="3006024"/>
            <a:ext cx="2771775" cy="781050"/>
          </a:xfrm>
          <a:prstGeom prst="rect">
            <a:avLst/>
          </a:prstGeom>
        </p:spPr>
      </p:pic>
      <p:sp>
        <p:nvSpPr>
          <p:cNvPr id="13" name="矩形 12"/>
          <p:cNvSpPr/>
          <p:nvPr/>
        </p:nvSpPr>
        <p:spPr>
          <a:xfrm>
            <a:off x="877183" y="3972227"/>
            <a:ext cx="7575551" cy="1061829"/>
          </a:xfrm>
          <a:prstGeom prst="rect">
            <a:avLst/>
          </a:prstGeom>
        </p:spPr>
        <p:txBody>
          <a:bodyPr wrap="square">
            <a:spAutoFit/>
          </a:bodyPr>
          <a:lstStyle/>
          <a:p>
            <a:r>
              <a:rPr lang="zh-CN" altLang="en-US" sz="2100" dirty="0"/>
              <a:t>如英语有</a:t>
            </a:r>
            <a:r>
              <a:rPr lang="en-US" altLang="zh-CN" sz="2100" dirty="0"/>
              <a:t>26</a:t>
            </a:r>
            <a:r>
              <a:rPr lang="zh-CN" altLang="en-US" sz="2100" dirty="0"/>
              <a:t>个字母，假如每个字母在文章中出现次数平均的话，每个字母的信 息量为</a:t>
            </a:r>
            <a:r>
              <a:rPr lang="en-US" altLang="zh-CN" sz="2100" dirty="0"/>
              <a:t>4.7</a:t>
            </a:r>
            <a:r>
              <a:rPr lang="zh-CN" altLang="en-US" sz="2100" dirty="0"/>
              <a:t>。而汉字常用的有</a:t>
            </a:r>
            <a:r>
              <a:rPr lang="en-US" altLang="zh-CN" sz="2100" dirty="0"/>
              <a:t>2500</a:t>
            </a:r>
            <a:r>
              <a:rPr lang="zh-CN" altLang="en-US" sz="2100" dirty="0"/>
              <a:t>个，假如每个汉字在文章中出现次数平均的 话，每个汉字的信息量为</a:t>
            </a:r>
            <a:r>
              <a:rPr lang="en-US" altLang="zh-CN" sz="2100" dirty="0"/>
              <a:t>11.3</a:t>
            </a:r>
            <a:r>
              <a:rPr lang="zh-CN" altLang="en-US" sz="2100" dirty="0"/>
              <a:t>。</a:t>
            </a:r>
          </a:p>
        </p:txBody>
      </p:sp>
    </p:spTree>
    <p:extLst>
      <p:ext uri="{BB962C8B-B14F-4D97-AF65-F5344CB8AC3E}">
        <p14:creationId xmlns:p14="http://schemas.microsoft.com/office/powerpoint/2010/main" val="57934408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257300" y="447378"/>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2400" dirty="0" smtClean="0"/>
              <a:t>结巴分词</a:t>
            </a:r>
            <a:endParaRPr kumimoji="1" lang="zh-CN" altLang="en-US" sz="2400" dirty="0"/>
          </a:p>
        </p:txBody>
      </p:sp>
      <p:pic>
        <p:nvPicPr>
          <p:cNvPr id="2" name="图片 1"/>
          <p:cNvPicPr>
            <a:picLocks noChangeAspect="1"/>
          </p:cNvPicPr>
          <p:nvPr/>
        </p:nvPicPr>
        <p:blipFill>
          <a:blip r:embed="rId3"/>
          <a:stretch>
            <a:fillRect/>
          </a:stretch>
        </p:blipFill>
        <p:spPr>
          <a:xfrm>
            <a:off x="801490" y="1405980"/>
            <a:ext cx="7599580" cy="1660827"/>
          </a:xfrm>
          <a:prstGeom prst="rect">
            <a:avLst/>
          </a:prstGeom>
        </p:spPr>
      </p:pic>
      <p:sp>
        <p:nvSpPr>
          <p:cNvPr id="3" name="矩形 2"/>
          <p:cNvSpPr/>
          <p:nvPr/>
        </p:nvSpPr>
        <p:spPr>
          <a:xfrm>
            <a:off x="801490" y="3514390"/>
            <a:ext cx="7025890" cy="461665"/>
          </a:xfrm>
          <a:prstGeom prst="rect">
            <a:avLst/>
          </a:prstGeom>
        </p:spPr>
        <p:txBody>
          <a:bodyPr wrap="square">
            <a:spAutoFit/>
          </a:bodyPr>
          <a:lstStyle/>
          <a:p>
            <a:r>
              <a:rPr lang="zh-CN" altLang="en-US" sz="2400" dirty="0"/>
              <a:t>['我', '是', '北京理工大学', '计算机', '学院', '的', '学生']</a:t>
            </a:r>
          </a:p>
        </p:txBody>
      </p:sp>
    </p:spTree>
    <p:extLst>
      <p:ext uri="{BB962C8B-B14F-4D97-AF65-F5344CB8AC3E}">
        <p14:creationId xmlns:p14="http://schemas.microsoft.com/office/powerpoint/2010/main" val="167951713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10" name="标题 1"/>
          <p:cNvSpPr txBox="1">
            <a:spLocks/>
          </p:cNvSpPr>
          <p:nvPr/>
        </p:nvSpPr>
        <p:spPr>
          <a:xfrm>
            <a:off x="1536405" y="369501"/>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smtClean="0"/>
              <a:t>中文分词</a:t>
            </a:r>
            <a:endParaRPr kumimoji="1" lang="zh-CN" altLang="en-US" sz="3300" dirty="0"/>
          </a:p>
        </p:txBody>
      </p:sp>
      <p:sp>
        <p:nvSpPr>
          <p:cNvPr id="9" name="矩形 8"/>
          <p:cNvSpPr/>
          <p:nvPr/>
        </p:nvSpPr>
        <p:spPr>
          <a:xfrm>
            <a:off x="2286000" y="2967335"/>
            <a:ext cx="4572000" cy="923330"/>
          </a:xfrm>
          <a:prstGeom prst="rect">
            <a:avLst/>
          </a:prstGeom>
        </p:spPr>
        <p:txBody>
          <a:bodyPr>
            <a:spAutoFit/>
          </a:bodyPr>
          <a:lstStyle/>
          <a:p>
            <a:r>
              <a:rPr lang="zh-CN" altLang="en-US" sz="5400" dirty="0" smtClean="0"/>
              <a:t>谢谢大家</a:t>
            </a:r>
            <a:r>
              <a:rPr lang="en-US" altLang="zh-CN" sz="5400" dirty="0" smtClean="0"/>
              <a:t>~</a:t>
            </a:r>
            <a:endParaRPr lang="zh-CN" altLang="en-US" sz="5400" dirty="0"/>
          </a:p>
        </p:txBody>
      </p:sp>
    </p:spTree>
    <p:extLst>
      <p:ext uri="{BB962C8B-B14F-4D97-AF65-F5344CB8AC3E}">
        <p14:creationId xmlns:p14="http://schemas.microsoft.com/office/powerpoint/2010/main" val="20742499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10" name="标题 1"/>
          <p:cNvSpPr txBox="1">
            <a:spLocks/>
          </p:cNvSpPr>
          <p:nvPr/>
        </p:nvSpPr>
        <p:spPr>
          <a:xfrm>
            <a:off x="1389084" y="44737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300" dirty="0"/>
              <a:t>中文分词</a:t>
            </a:r>
          </a:p>
        </p:txBody>
      </p:sp>
      <p:sp>
        <p:nvSpPr>
          <p:cNvPr id="11" name="内容占位符 2"/>
          <p:cNvSpPr txBox="1">
            <a:spLocks/>
          </p:cNvSpPr>
          <p:nvPr/>
        </p:nvSpPr>
        <p:spPr>
          <a:xfrm>
            <a:off x="585590" y="1827860"/>
            <a:ext cx="7886700" cy="1218513"/>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endParaRPr kumimoji="1" lang="zh-CN" altLang="en-US" sz="2100" dirty="0"/>
          </a:p>
        </p:txBody>
      </p:sp>
      <p:sp>
        <p:nvSpPr>
          <p:cNvPr id="2" name="矩形 1"/>
          <p:cNvSpPr/>
          <p:nvPr/>
        </p:nvSpPr>
        <p:spPr>
          <a:xfrm>
            <a:off x="841241" y="1968969"/>
            <a:ext cx="7862491" cy="830997"/>
          </a:xfrm>
          <a:prstGeom prst="rect">
            <a:avLst/>
          </a:prstGeom>
        </p:spPr>
        <p:txBody>
          <a:bodyPr wrap="square">
            <a:spAutoFit/>
          </a:bodyPr>
          <a:lstStyle/>
          <a:p>
            <a:r>
              <a:rPr lang="zh-CN" altLang="en-US" sz="2400" dirty="0">
                <a:solidFill>
                  <a:srgbClr val="333333"/>
                </a:solidFill>
                <a:latin typeface="-apple-system" charset="0"/>
              </a:rPr>
              <a:t>中文以字为基本书写单位，词语之间没有明显的区分标记</a:t>
            </a:r>
            <a:r>
              <a:rPr lang="zh-CN" altLang="en-US" sz="2400" dirty="0" smtClean="0">
                <a:solidFill>
                  <a:srgbClr val="333333"/>
                </a:solidFill>
                <a:latin typeface="-apple-system" charset="0"/>
              </a:rPr>
              <a:t>。</a:t>
            </a:r>
          </a:p>
          <a:p>
            <a:r>
              <a:rPr lang="zh-CN" altLang="en-US" sz="2400" dirty="0" smtClean="0">
                <a:solidFill>
                  <a:srgbClr val="333333"/>
                </a:solidFill>
                <a:latin typeface="-apple-system" charset="0"/>
              </a:rPr>
              <a:t>中文</a:t>
            </a:r>
            <a:r>
              <a:rPr lang="zh-CN" altLang="en-US" sz="2400" dirty="0">
                <a:solidFill>
                  <a:srgbClr val="333333"/>
                </a:solidFill>
                <a:latin typeface="-apple-system" charset="0"/>
              </a:rPr>
              <a:t>分词就是由机器在词与词之间加上标记进行区分。</a:t>
            </a:r>
            <a:endParaRPr lang="zh-CN" altLang="en-US" sz="2400" dirty="0"/>
          </a:p>
        </p:txBody>
      </p:sp>
      <p:sp>
        <p:nvSpPr>
          <p:cNvPr id="3" name="矩形 2"/>
          <p:cNvSpPr/>
          <p:nvPr/>
        </p:nvSpPr>
        <p:spPr>
          <a:xfrm>
            <a:off x="410042" y="3063311"/>
            <a:ext cx="3891025" cy="2308324"/>
          </a:xfrm>
          <a:prstGeom prst="rect">
            <a:avLst/>
          </a:prstGeom>
        </p:spPr>
        <p:txBody>
          <a:bodyPr wrap="square">
            <a:spAutoFit/>
          </a:bodyPr>
          <a:lstStyle/>
          <a:p>
            <a:r>
              <a:rPr lang="zh-CN" altLang="en-US"/>
              <a:t> </a:t>
            </a:r>
            <a:r>
              <a:rPr lang="zh-CN" altLang="en-US" smtClean="0"/>
              <a:t>        段落</a:t>
            </a:r>
            <a:r>
              <a:rPr lang="zh-CN" altLang="en-US" dirty="0"/>
              <a:t>是文章中最基本的单位。内容上它具有一个相对完整的意思；在文章中，段具有换行的标。段是由句子或句群组成的，在文章中用于体现作者的思路发展或全篇文章的层次。有的段落只有一个句子，称为独句段，独句段一般是文章的开头段、结尾段、过渡段强调段等特殊的</a:t>
            </a:r>
            <a:r>
              <a:rPr lang="zh-CN" altLang="en-US"/>
              <a:t>段落</a:t>
            </a:r>
            <a:r>
              <a:rPr lang="zh-CN" altLang="en-US" smtClean="0"/>
              <a:t>。</a:t>
            </a:r>
            <a:endParaRPr lang="zh-CN" altLang="en-US" dirty="0"/>
          </a:p>
        </p:txBody>
      </p:sp>
      <p:sp>
        <p:nvSpPr>
          <p:cNvPr id="12" name="矩形 11"/>
          <p:cNvSpPr/>
          <p:nvPr/>
        </p:nvSpPr>
        <p:spPr>
          <a:xfrm>
            <a:off x="4481513" y="3034064"/>
            <a:ext cx="4572000" cy="2308324"/>
          </a:xfrm>
          <a:prstGeom prst="rect">
            <a:avLst/>
          </a:prstGeom>
        </p:spPr>
        <p:txBody>
          <a:bodyPr>
            <a:spAutoFit/>
          </a:bodyPr>
          <a:lstStyle/>
          <a:p>
            <a:r>
              <a:rPr lang="zh-CN" altLang="en-US" smtClean="0">
                <a:solidFill>
                  <a:srgbClr val="333333"/>
                </a:solidFill>
                <a:latin typeface="zuoyeFont_mathFont" charset="0"/>
              </a:rPr>
              <a:t>       </a:t>
            </a:r>
            <a:r>
              <a:rPr lang="en-US" altLang="zh-CN" dirty="0" smtClean="0">
                <a:solidFill>
                  <a:srgbClr val="333333"/>
                </a:solidFill>
                <a:latin typeface="zuoyeFont_mathFont" charset="0"/>
              </a:rPr>
              <a:t>Life </a:t>
            </a:r>
            <a:r>
              <a:rPr lang="en-US" altLang="zh-CN" dirty="0">
                <a:solidFill>
                  <a:srgbClr val="333333"/>
                </a:solidFill>
                <a:latin typeface="zuoyeFont_mathFont" charset="0"/>
              </a:rPr>
              <a:t>is full of confusing and disordering Particular </a:t>
            </a:r>
            <a:r>
              <a:rPr lang="en-US" altLang="zh-CN" dirty="0" err="1">
                <a:solidFill>
                  <a:srgbClr val="333333"/>
                </a:solidFill>
                <a:latin typeface="zuoyeFont_mathFont" charset="0"/>
              </a:rPr>
              <a:t>time,a</a:t>
            </a:r>
            <a:r>
              <a:rPr lang="en-US" altLang="zh-CN" dirty="0">
                <a:solidFill>
                  <a:srgbClr val="333333"/>
                </a:solidFill>
                <a:latin typeface="zuoyeFont_mathFont" charset="0"/>
              </a:rPr>
              <a:t> particular location</a:t>
            </a:r>
            <a:r>
              <a:rPr lang="en-US" altLang="zh-CN" dirty="0" smtClean="0">
                <a:solidFill>
                  <a:srgbClr val="333333"/>
                </a:solidFill>
                <a:latin typeface="zuoyeFont_mathFont" charset="0"/>
              </a:rPr>
              <a:t>,</a:t>
            </a:r>
            <a:r>
              <a:rPr lang="zh-CN" altLang="en-US" dirty="0" smtClean="0">
                <a:solidFill>
                  <a:srgbClr val="333333"/>
                </a:solidFill>
                <a:latin typeface="zuoyeFont_mathFont" charset="0"/>
              </a:rPr>
              <a:t> </a:t>
            </a:r>
            <a:r>
              <a:rPr lang="en-US" altLang="zh-CN" dirty="0" smtClean="0">
                <a:solidFill>
                  <a:srgbClr val="333333"/>
                </a:solidFill>
                <a:latin typeface="zuoyeFont_mathFont" charset="0"/>
              </a:rPr>
              <a:t>Do </a:t>
            </a:r>
            <a:r>
              <a:rPr lang="en-US" altLang="zh-CN" dirty="0">
                <a:solidFill>
                  <a:srgbClr val="333333"/>
                </a:solidFill>
                <a:latin typeface="zuoyeFont_mathFont" charset="0"/>
              </a:rPr>
              <a:t>the arranged thing of ten million time in the </a:t>
            </a:r>
            <a:r>
              <a:rPr lang="en-US" altLang="zh-CN" dirty="0" err="1">
                <a:solidFill>
                  <a:srgbClr val="333333"/>
                </a:solidFill>
                <a:latin typeface="zuoyeFont_mathFont" charset="0"/>
              </a:rPr>
              <a:t>brain,Step</a:t>
            </a:r>
            <a:r>
              <a:rPr lang="en-US" altLang="zh-CN" dirty="0">
                <a:solidFill>
                  <a:srgbClr val="333333"/>
                </a:solidFill>
                <a:latin typeface="zuoyeFont_mathFont" charset="0"/>
              </a:rPr>
              <a:t> by step ,the life is hard to avoid delicacy and stiffness No enthusiasm </a:t>
            </a:r>
            <a:r>
              <a:rPr lang="en-US" altLang="zh-CN" dirty="0" err="1">
                <a:solidFill>
                  <a:srgbClr val="333333"/>
                </a:solidFill>
                <a:latin typeface="zuoyeFont_mathFont" charset="0"/>
              </a:rPr>
              <a:t>forever,No</a:t>
            </a:r>
            <a:r>
              <a:rPr lang="en-US" altLang="zh-CN" dirty="0">
                <a:solidFill>
                  <a:srgbClr val="333333"/>
                </a:solidFill>
                <a:latin typeface="zuoyeFont_mathFont" charset="0"/>
              </a:rPr>
              <a:t> unexpected happening of surprising and pleasing </a:t>
            </a:r>
            <a:r>
              <a:rPr lang="en-US" altLang="zh-CN" dirty="0" err="1">
                <a:solidFill>
                  <a:srgbClr val="333333"/>
                </a:solidFill>
                <a:latin typeface="zuoyeFont_mathFont" charset="0"/>
              </a:rPr>
              <a:t>So,only</a:t>
            </a:r>
            <a:r>
              <a:rPr lang="en-US" altLang="zh-CN" dirty="0">
                <a:solidFill>
                  <a:srgbClr val="333333"/>
                </a:solidFill>
                <a:latin typeface="zuoyeFont_mathFont" charset="0"/>
              </a:rPr>
              <a:t> silently ask myself in mind Next </a:t>
            </a:r>
            <a:r>
              <a:rPr lang="en-US" altLang="zh-CN" dirty="0" err="1">
                <a:solidFill>
                  <a:srgbClr val="333333"/>
                </a:solidFill>
                <a:latin typeface="zuoyeFont_mathFont" charset="0"/>
              </a:rPr>
              <a:t>happiness,when</a:t>
            </a:r>
            <a:r>
              <a:rPr lang="en-US" altLang="zh-CN" dirty="0">
                <a:solidFill>
                  <a:srgbClr val="333333"/>
                </a:solidFill>
                <a:latin typeface="zuoyeFont_mathFont" charset="0"/>
              </a:rPr>
              <a:t> will come?</a:t>
            </a:r>
            <a:endParaRPr lang="zh-CN" altLang="en-US" dirty="0"/>
          </a:p>
        </p:txBody>
      </p:sp>
    </p:spTree>
    <p:extLst>
      <p:ext uri="{BB962C8B-B14F-4D97-AF65-F5344CB8AC3E}">
        <p14:creationId xmlns:p14="http://schemas.microsoft.com/office/powerpoint/2010/main" val="19842911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386107"/>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中文分词的主要问题</a:t>
            </a:r>
            <a:endParaRPr kumimoji="1" lang="zh-CN" altLang="en-US" sz="3300" dirty="0"/>
          </a:p>
        </p:txBody>
      </p:sp>
      <p:sp>
        <p:nvSpPr>
          <p:cNvPr id="11" name="内容占位符 2"/>
          <p:cNvSpPr txBox="1">
            <a:spLocks/>
          </p:cNvSpPr>
          <p:nvPr/>
        </p:nvSpPr>
        <p:spPr>
          <a:xfrm>
            <a:off x="958850" y="1636686"/>
            <a:ext cx="8185150" cy="3263504"/>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zh-CN" altLang="en-US" sz="3600" b="1" dirty="0"/>
              <a:t>歧义切分</a:t>
            </a:r>
            <a:r>
              <a:rPr lang="zh-CN" altLang="en-US" sz="4000" dirty="0"/>
              <a:t>：</a:t>
            </a:r>
          </a:p>
          <a:p>
            <a:pPr marL="0" indent="0">
              <a:buNone/>
            </a:pPr>
            <a:r>
              <a:rPr lang="zh-CN" altLang="en-US" sz="2100" dirty="0"/>
              <a:t>分词后的结果和原来语句所要表达的意思不相符或差别较大， 在机械切分中比较常见。</a:t>
            </a:r>
          </a:p>
          <a:p>
            <a:pPr marL="0" indent="0">
              <a:buNone/>
            </a:pPr>
            <a:r>
              <a:rPr lang="zh-CN" altLang="en-US" sz="2100" dirty="0"/>
              <a:t>输入待切分句子：</a:t>
            </a:r>
            <a:r>
              <a:rPr lang="zh-CN" altLang="en-US" sz="2100" b="1" dirty="0"/>
              <a:t>提高人民生活水平</a:t>
            </a:r>
            <a:endParaRPr lang="zh-CN" altLang="en-US" sz="2100" dirty="0"/>
          </a:p>
          <a:p>
            <a:pPr marL="0" indent="0">
              <a:buNone/>
            </a:pPr>
            <a:r>
              <a:rPr lang="zh-CN" altLang="en-US" sz="2100" dirty="0"/>
              <a:t>可以切分输出 ：</a:t>
            </a:r>
            <a:r>
              <a:rPr lang="zh-CN" altLang="en-US" sz="2100" b="1" dirty="0"/>
              <a:t>提高</a:t>
            </a:r>
            <a:r>
              <a:rPr lang="en-US" altLang="zh-CN" sz="2100" b="1" dirty="0"/>
              <a:t>/</a:t>
            </a:r>
            <a:r>
              <a:rPr lang="zh-CN" altLang="en-US" sz="2100" b="1" dirty="0"/>
              <a:t>人民</a:t>
            </a:r>
            <a:r>
              <a:rPr lang="en-US" altLang="zh-CN" sz="2100" b="1" dirty="0"/>
              <a:t>/</a:t>
            </a:r>
            <a:r>
              <a:rPr lang="zh-CN" altLang="en-US" sz="2100" b="1" dirty="0"/>
              <a:t>生活</a:t>
            </a:r>
            <a:r>
              <a:rPr lang="en-US" altLang="zh-CN" sz="2100" b="1" dirty="0"/>
              <a:t>/</a:t>
            </a:r>
            <a:r>
              <a:rPr lang="zh-CN" altLang="en-US" sz="2100" b="1" dirty="0"/>
              <a:t>水平</a:t>
            </a:r>
            <a:endParaRPr lang="zh-CN" altLang="en-US" sz="2100" dirty="0"/>
          </a:p>
          <a:p>
            <a:pPr marL="0" indent="0">
              <a:buNone/>
            </a:pPr>
            <a:r>
              <a:rPr lang="zh-CN" altLang="en-US" sz="2100" dirty="0"/>
              <a:t>或者切分输出：</a:t>
            </a:r>
            <a:r>
              <a:rPr lang="zh-CN" altLang="en-US" sz="2100" b="1" dirty="0"/>
              <a:t>提</a:t>
            </a:r>
            <a:r>
              <a:rPr lang="en-US" altLang="zh-CN" sz="2100" b="1" dirty="0"/>
              <a:t>/</a:t>
            </a:r>
            <a:r>
              <a:rPr lang="zh-CN" altLang="en-US" sz="2100" b="1" dirty="0"/>
              <a:t>高人</a:t>
            </a:r>
            <a:r>
              <a:rPr lang="en-US" altLang="zh-CN" sz="2100" b="1" dirty="0"/>
              <a:t>/</a:t>
            </a:r>
            <a:r>
              <a:rPr lang="zh-CN" altLang="en-US" sz="2100" b="1" dirty="0"/>
              <a:t>民生</a:t>
            </a:r>
            <a:r>
              <a:rPr lang="en-US" altLang="zh-CN" sz="2100" b="1" dirty="0"/>
              <a:t>/</a:t>
            </a:r>
            <a:r>
              <a:rPr lang="zh-CN" altLang="en-US" sz="2100" b="1" dirty="0"/>
              <a:t>活水</a:t>
            </a:r>
            <a:r>
              <a:rPr lang="en-US" altLang="zh-CN" sz="2100" b="1" dirty="0"/>
              <a:t>/</a:t>
            </a:r>
            <a:r>
              <a:rPr lang="zh-CN" altLang="en-US" sz="2100" b="1" dirty="0"/>
              <a:t>平</a:t>
            </a:r>
            <a:endParaRPr lang="zh-CN" altLang="en-US" sz="2100" dirty="0"/>
          </a:p>
        </p:txBody>
      </p:sp>
    </p:spTree>
    <p:extLst>
      <p:ext uri="{BB962C8B-B14F-4D97-AF65-F5344CB8AC3E}">
        <p14:creationId xmlns:p14="http://schemas.microsoft.com/office/powerpoint/2010/main" val="1548484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29817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中文分词的主要问题</a:t>
            </a:r>
            <a:endParaRPr kumimoji="1" lang="zh-CN" altLang="en-US" sz="3300" dirty="0"/>
          </a:p>
        </p:txBody>
      </p:sp>
      <p:sp>
        <p:nvSpPr>
          <p:cNvPr id="11" name="内容占位符 2"/>
          <p:cNvSpPr txBox="1">
            <a:spLocks/>
          </p:cNvSpPr>
          <p:nvPr/>
        </p:nvSpPr>
        <p:spPr>
          <a:xfrm>
            <a:off x="990701" y="1532480"/>
            <a:ext cx="7348516" cy="2746276"/>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buNone/>
            </a:pPr>
            <a:r>
              <a:rPr lang="zh-CN" altLang="en-US" sz="3600" b="1" dirty="0"/>
              <a:t>未登录词</a:t>
            </a:r>
            <a:r>
              <a:rPr lang="zh-CN" altLang="en-US" dirty="0" smtClean="0"/>
              <a:t>：</a:t>
            </a:r>
            <a:endParaRPr lang="zh-CN" altLang="en-US" dirty="0"/>
          </a:p>
          <a:p>
            <a:pPr marL="0" indent="0">
              <a:lnSpc>
                <a:spcPct val="150000"/>
              </a:lnSpc>
              <a:buNone/>
            </a:pPr>
            <a:r>
              <a:rPr lang="zh-CN" altLang="en-US" dirty="0"/>
              <a:t>指的是词没有在词典中出现。</a:t>
            </a:r>
          </a:p>
          <a:p>
            <a:pPr marL="0" indent="0">
              <a:lnSpc>
                <a:spcPct val="150000"/>
              </a:lnSpc>
              <a:buNone/>
            </a:pPr>
            <a:r>
              <a:rPr lang="zh-CN" altLang="en-US" dirty="0"/>
              <a:t>常见的未登录词有</a:t>
            </a:r>
            <a:r>
              <a:rPr lang="zh-CN" altLang="en-US" dirty="0">
                <a:solidFill>
                  <a:srgbClr val="FF0000"/>
                </a:solidFill>
              </a:rPr>
              <a:t>实体名词</a:t>
            </a:r>
            <a:r>
              <a:rPr lang="zh-CN" altLang="en-US" dirty="0"/>
              <a:t>、</a:t>
            </a:r>
            <a:r>
              <a:rPr lang="zh-CN" altLang="en-US" dirty="0">
                <a:solidFill>
                  <a:srgbClr val="FF0000"/>
                </a:solidFill>
              </a:rPr>
              <a:t>专有名词与</a:t>
            </a:r>
            <a:r>
              <a:rPr lang="zh-CN" altLang="en-US" dirty="0" smtClean="0">
                <a:solidFill>
                  <a:srgbClr val="FF0000"/>
                </a:solidFill>
              </a:rPr>
              <a:t>新词</a:t>
            </a:r>
            <a:endParaRPr lang="zh-CN" altLang="en-US" dirty="0">
              <a:solidFill>
                <a:srgbClr val="FF0000"/>
              </a:solidFill>
            </a:endParaRPr>
          </a:p>
        </p:txBody>
      </p:sp>
    </p:spTree>
    <p:extLst>
      <p:ext uri="{BB962C8B-B14F-4D97-AF65-F5344CB8AC3E}">
        <p14:creationId xmlns:p14="http://schemas.microsoft.com/office/powerpoint/2010/main" val="9079988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115617" y="5806679"/>
            <a:ext cx="5480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6668691" y="5481638"/>
            <a:ext cx="0" cy="3238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767513" y="5588795"/>
            <a:ext cx="992579" cy="253916"/>
          </a:xfrm>
          <a:prstGeom prst="rect">
            <a:avLst/>
          </a:prstGeom>
          <a:noFill/>
        </p:spPr>
        <p:txBody>
          <a:bodyPr wrap="none">
            <a:spAutoFit/>
          </a:bodyPr>
          <a:lstStyle/>
          <a:p>
            <a:pPr>
              <a:defRPr/>
            </a:pPr>
            <a:r>
              <a:rPr lang="zh-CN" altLang="en-US" sz="1050" dirty="0">
                <a:latin typeface="华文行楷" panose="02010800040101010101" pitchFamily="2" charset="-122"/>
                <a:ea typeface="华文行楷" panose="02010800040101010101" pitchFamily="2" charset="-122"/>
                <a:cs typeface="Verdana" pitchFamily="34" charset="0"/>
              </a:rPr>
              <a:t>北京理工大学</a:t>
            </a:r>
          </a:p>
        </p:txBody>
      </p:sp>
      <p:cxnSp>
        <p:nvCxnSpPr>
          <p:cNvPr id="7" name="直接连接符 6"/>
          <p:cNvCxnSpPr/>
          <p:nvPr/>
        </p:nvCxnSpPr>
        <p:spPr>
          <a:xfrm flipV="1">
            <a:off x="6731794" y="5588795"/>
            <a:ext cx="0" cy="216694"/>
          </a:xfrm>
          <a:prstGeom prst="line">
            <a:avLst/>
          </a:prstGeom>
          <a:ln w="38100">
            <a:solidFill>
              <a:srgbClr val="009241"/>
            </a:solidFill>
          </a:ln>
        </p:spPr>
        <p:style>
          <a:lnRef idx="1">
            <a:schemeClr val="accent1"/>
          </a:lnRef>
          <a:fillRef idx="0">
            <a:schemeClr val="accent1"/>
          </a:fillRef>
          <a:effectRef idx="0">
            <a:schemeClr val="accent1"/>
          </a:effectRef>
          <a:fontRef idx="minor">
            <a:schemeClr val="tx1"/>
          </a:fontRef>
        </p:style>
      </p:cxnSp>
      <p:sp>
        <p:nvSpPr>
          <p:cNvPr id="8" name="标题 1"/>
          <p:cNvSpPr txBox="1">
            <a:spLocks/>
          </p:cNvSpPr>
          <p:nvPr/>
        </p:nvSpPr>
        <p:spPr>
          <a:xfrm>
            <a:off x="1389084" y="1827861"/>
            <a:ext cx="6324842" cy="72003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kumimoji="1" lang="zh-CN" altLang="en-US" sz="1800" dirty="0">
              <a:latin typeface="楷体" panose="02010609060101010101" pitchFamily="49" charset="-122"/>
              <a:ea typeface="楷体" panose="02010609060101010101" pitchFamily="49" charset="-122"/>
            </a:endParaRPr>
          </a:p>
        </p:txBody>
      </p:sp>
      <p:sp>
        <p:nvSpPr>
          <p:cNvPr id="9" name="内容占位符 2"/>
          <p:cNvSpPr txBox="1">
            <a:spLocks/>
          </p:cNvSpPr>
          <p:nvPr/>
        </p:nvSpPr>
        <p:spPr>
          <a:xfrm>
            <a:off x="1502538" y="2670439"/>
            <a:ext cx="6324842" cy="23636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500" dirty="0"/>
          </a:p>
        </p:txBody>
      </p:sp>
      <p:sp>
        <p:nvSpPr>
          <p:cNvPr id="10" name="标题 1"/>
          <p:cNvSpPr txBox="1">
            <a:spLocks/>
          </p:cNvSpPr>
          <p:nvPr/>
        </p:nvSpPr>
        <p:spPr>
          <a:xfrm>
            <a:off x="1389084" y="298173"/>
            <a:ext cx="7886700" cy="99417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a:t>中文分词的主要问题</a:t>
            </a:r>
            <a:endParaRPr kumimoji="1" lang="zh-CN" altLang="en-US" sz="3300" dirty="0"/>
          </a:p>
        </p:txBody>
      </p:sp>
      <p:sp>
        <p:nvSpPr>
          <p:cNvPr id="3" name="矩形 2"/>
          <p:cNvSpPr/>
          <p:nvPr/>
        </p:nvSpPr>
        <p:spPr>
          <a:xfrm>
            <a:off x="1389084" y="1739927"/>
            <a:ext cx="6129317" cy="3533275"/>
          </a:xfrm>
          <a:prstGeom prst="rect">
            <a:avLst/>
          </a:prstGeom>
        </p:spPr>
        <p:txBody>
          <a:bodyPr wrap="square">
            <a:spAutoFit/>
          </a:bodyPr>
          <a:lstStyle/>
          <a:p>
            <a:pPr>
              <a:lnSpc>
                <a:spcPct val="130000"/>
              </a:lnSpc>
            </a:pPr>
            <a:r>
              <a:rPr lang="zh-CN" altLang="en-US" sz="3200" b="1" dirty="0">
                <a:latin typeface="STSong" charset="-122"/>
                <a:ea typeface="STSong" charset="-122"/>
                <a:cs typeface="STSong" charset="-122"/>
              </a:rPr>
              <a:t>实体名词</a:t>
            </a:r>
            <a:r>
              <a:rPr lang="zh-CN" altLang="en-US" sz="2000" dirty="0">
                <a:latin typeface="STSong" charset="-122"/>
                <a:ea typeface="STSong" charset="-122"/>
                <a:cs typeface="STSong" charset="-122"/>
              </a:rPr>
              <a:t>包括有</a:t>
            </a:r>
            <a:r>
              <a:rPr lang="zh-CN" altLang="en-US" sz="2000" dirty="0" smtClean="0">
                <a:latin typeface="STSong" charset="-122"/>
                <a:ea typeface="STSong" charset="-122"/>
                <a:cs typeface="STSong" charset="-122"/>
              </a:rPr>
              <a:t>：</a:t>
            </a:r>
          </a:p>
          <a:p>
            <a:pPr>
              <a:lnSpc>
                <a:spcPct val="130000"/>
              </a:lnSpc>
            </a:pPr>
            <a:endParaRPr lang="zh-CN" altLang="en-US" sz="2000" dirty="0">
              <a:latin typeface="STSong" charset="-122"/>
              <a:ea typeface="STSong" charset="-122"/>
              <a:cs typeface="STSong" charset="-122"/>
            </a:endParaRPr>
          </a:p>
          <a:p>
            <a:pPr>
              <a:lnSpc>
                <a:spcPct val="130000"/>
              </a:lnSpc>
            </a:pPr>
            <a:r>
              <a:rPr lang="zh-CN" altLang="en-US" sz="2000" b="1" dirty="0">
                <a:latin typeface="STSong" charset="-122"/>
                <a:ea typeface="STSong" charset="-122"/>
                <a:cs typeface="STSong" charset="-122"/>
              </a:rPr>
              <a:t>中国人名</a:t>
            </a:r>
            <a:r>
              <a:rPr lang="zh-CN" altLang="en-US" sz="2000" dirty="0">
                <a:latin typeface="STSong" charset="-122"/>
                <a:ea typeface="STSong" charset="-122"/>
                <a:cs typeface="STSong" charset="-122"/>
              </a:rPr>
              <a:t>：李素丽 老张 李四 王二麻子</a:t>
            </a:r>
          </a:p>
          <a:p>
            <a:pPr>
              <a:lnSpc>
                <a:spcPct val="130000"/>
              </a:lnSpc>
            </a:pPr>
            <a:r>
              <a:rPr lang="zh-CN" altLang="en-US" sz="2000" b="1" dirty="0">
                <a:latin typeface="STSong" charset="-122"/>
                <a:ea typeface="STSong" charset="-122"/>
                <a:cs typeface="STSong" charset="-122"/>
              </a:rPr>
              <a:t>中国地名</a:t>
            </a:r>
            <a:r>
              <a:rPr lang="zh-CN" altLang="en-US" sz="2000" dirty="0">
                <a:latin typeface="STSong" charset="-122"/>
                <a:ea typeface="STSong" charset="-122"/>
                <a:cs typeface="STSong" charset="-122"/>
              </a:rPr>
              <a:t>：定福庄 白沟 三义庙 韩村 河马甸</a:t>
            </a:r>
          </a:p>
          <a:p>
            <a:pPr>
              <a:lnSpc>
                <a:spcPct val="130000"/>
              </a:lnSpc>
            </a:pPr>
            <a:r>
              <a:rPr lang="zh-CN" altLang="en-US" sz="2000" b="1" dirty="0">
                <a:latin typeface="STSong" charset="-122"/>
                <a:ea typeface="STSong" charset="-122"/>
                <a:cs typeface="STSong" charset="-122"/>
              </a:rPr>
              <a:t>翻译人名</a:t>
            </a:r>
            <a:r>
              <a:rPr lang="zh-CN" altLang="en-US" sz="2000" dirty="0">
                <a:latin typeface="STSong" charset="-122"/>
                <a:ea typeface="STSong" charset="-122"/>
                <a:cs typeface="STSong" charset="-122"/>
              </a:rPr>
              <a:t>：乔治</a:t>
            </a:r>
            <a:r>
              <a:rPr lang="en-US" altLang="zh-CN" sz="2000" dirty="0">
                <a:latin typeface="STSong" charset="-122"/>
                <a:ea typeface="STSong" charset="-122"/>
                <a:cs typeface="STSong" charset="-122"/>
              </a:rPr>
              <a:t>•</a:t>
            </a:r>
            <a:r>
              <a:rPr lang="zh-CN" altLang="en-US" sz="2000" dirty="0">
                <a:latin typeface="STSong" charset="-122"/>
                <a:ea typeface="STSong" charset="-122"/>
                <a:cs typeface="STSong" charset="-122"/>
              </a:rPr>
              <a:t>布什 叶利钦 包法利夫人 酒井法子</a:t>
            </a:r>
          </a:p>
          <a:p>
            <a:pPr>
              <a:lnSpc>
                <a:spcPct val="130000"/>
              </a:lnSpc>
            </a:pPr>
            <a:r>
              <a:rPr lang="zh-CN" altLang="en-US" sz="2000" b="1" dirty="0">
                <a:latin typeface="STSong" charset="-122"/>
                <a:ea typeface="STSong" charset="-122"/>
                <a:cs typeface="STSong" charset="-122"/>
              </a:rPr>
              <a:t>翻译地名</a:t>
            </a:r>
            <a:r>
              <a:rPr lang="zh-CN" altLang="en-US" sz="2000" dirty="0">
                <a:latin typeface="STSong" charset="-122"/>
                <a:ea typeface="STSong" charset="-122"/>
                <a:cs typeface="STSong" charset="-122"/>
              </a:rPr>
              <a:t>：阿尔卑斯山 新奥尔良 约克郡</a:t>
            </a:r>
          </a:p>
          <a:p>
            <a:pPr>
              <a:lnSpc>
                <a:spcPct val="130000"/>
              </a:lnSpc>
            </a:pPr>
            <a:r>
              <a:rPr lang="zh-CN" altLang="en-US" sz="2000" b="1" dirty="0">
                <a:latin typeface="STSong" charset="-122"/>
                <a:ea typeface="STSong" charset="-122"/>
                <a:cs typeface="STSong" charset="-122"/>
              </a:rPr>
              <a:t>机构名</a:t>
            </a:r>
            <a:r>
              <a:rPr lang="zh-CN" altLang="en-US" sz="2000" dirty="0">
                <a:latin typeface="STSong" charset="-122"/>
                <a:ea typeface="STSong" charset="-122"/>
                <a:cs typeface="STSong" charset="-122"/>
              </a:rPr>
              <a:t>　：方正公司 联想集团 国际卫生组织 外贸部</a:t>
            </a:r>
          </a:p>
          <a:p>
            <a:pPr>
              <a:lnSpc>
                <a:spcPct val="130000"/>
              </a:lnSpc>
            </a:pPr>
            <a:r>
              <a:rPr lang="zh-CN" altLang="en-US" sz="2000" b="1" dirty="0">
                <a:latin typeface="STSong" charset="-122"/>
                <a:ea typeface="STSong" charset="-122"/>
                <a:cs typeface="STSong" charset="-122"/>
              </a:rPr>
              <a:t>商标字号</a:t>
            </a:r>
            <a:r>
              <a:rPr lang="zh-CN" altLang="en-US" sz="2000" dirty="0">
                <a:latin typeface="STSong" charset="-122"/>
                <a:ea typeface="STSong" charset="-122"/>
                <a:cs typeface="STSong" charset="-122"/>
              </a:rPr>
              <a:t>：非常可乐 乐凯 波导 杉杉 同仁堂</a:t>
            </a:r>
          </a:p>
        </p:txBody>
      </p:sp>
    </p:spTree>
    <p:extLst>
      <p:ext uri="{BB962C8B-B14F-4D97-AF65-F5344CB8AC3E}">
        <p14:creationId xmlns:p14="http://schemas.microsoft.com/office/powerpoint/2010/main" val="7917798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1813</TotalTime>
  <Words>2824</Words>
  <Application>Microsoft Macintosh PowerPoint</Application>
  <PresentationFormat>全屏显示(4:3)</PresentationFormat>
  <Paragraphs>354</Paragraphs>
  <Slides>51</Slides>
  <Notes>51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51</vt:i4>
      </vt:variant>
    </vt:vector>
  </HeadingPairs>
  <TitlesOfParts>
    <vt:vector size="65" baseType="lpstr">
      <vt:lpstr>-apple-system</vt:lpstr>
      <vt:lpstr>Arial</vt:lpstr>
      <vt:lpstr>Calibri</vt:lpstr>
      <vt:lpstr>Calibri Light</vt:lpstr>
      <vt:lpstr>Georgia</vt:lpstr>
      <vt:lpstr>SimSun</vt:lpstr>
      <vt:lpstr>STFangsong</vt:lpstr>
      <vt:lpstr>STSong</vt:lpstr>
      <vt:lpstr>Verdana</vt:lpstr>
      <vt:lpstr>zuoyeFont_mathFont</vt:lpstr>
      <vt:lpstr>华文行楷</vt:lpstr>
      <vt:lpstr>楷体</vt:lpstr>
      <vt:lpstr>宋体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45</cp:revision>
  <dcterms:created xsi:type="dcterms:W3CDTF">2017-10-12T00:18:15Z</dcterms:created>
  <dcterms:modified xsi:type="dcterms:W3CDTF">2017-10-18T04:17:19Z</dcterms:modified>
</cp:coreProperties>
</file>

<file path=docProps/thumbnail.jpeg>
</file>